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16"/>
  </p:notesMasterIdLst>
  <p:sldIdLst>
    <p:sldId id="256" r:id="rId2"/>
    <p:sldId id="257" r:id="rId3"/>
    <p:sldId id="290" r:id="rId4"/>
    <p:sldId id="291" r:id="rId5"/>
    <p:sldId id="260" r:id="rId6"/>
    <p:sldId id="261" r:id="rId7"/>
    <p:sldId id="292" r:id="rId8"/>
    <p:sldId id="294" r:id="rId9"/>
    <p:sldId id="295" r:id="rId10"/>
    <p:sldId id="296" r:id="rId11"/>
    <p:sldId id="297" r:id="rId12"/>
    <p:sldId id="298" r:id="rId13"/>
    <p:sldId id="264" r:id="rId14"/>
    <p:sldId id="299" r:id="rId15"/>
    <p:sldId id="300" r:id="rId16"/>
    <p:sldId id="265" r:id="rId17"/>
    <p:sldId id="304" r:id="rId18"/>
    <p:sldId id="302" r:id="rId19"/>
    <p:sldId id="303" r:id="rId20"/>
    <p:sldId id="305" r:id="rId21"/>
    <p:sldId id="306" r:id="rId22"/>
    <p:sldId id="307" r:id="rId23"/>
    <p:sldId id="604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68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269" r:id="rId62"/>
    <p:sldId id="622" r:id="rId63"/>
    <p:sldId id="344" r:id="rId64"/>
    <p:sldId id="345" r:id="rId65"/>
    <p:sldId id="346" r:id="rId66"/>
    <p:sldId id="348" r:id="rId67"/>
    <p:sldId id="697" r:id="rId68"/>
    <p:sldId id="698" r:id="rId69"/>
    <p:sldId id="623" r:id="rId70"/>
    <p:sldId id="349" r:id="rId71"/>
    <p:sldId id="351" r:id="rId72"/>
    <p:sldId id="606" r:id="rId73"/>
    <p:sldId id="607" r:id="rId74"/>
    <p:sldId id="350" r:id="rId75"/>
    <p:sldId id="700" r:id="rId76"/>
    <p:sldId id="352" r:id="rId77"/>
    <p:sldId id="355" r:id="rId78"/>
    <p:sldId id="610" r:id="rId79"/>
    <p:sldId id="356" r:id="rId80"/>
    <p:sldId id="357" r:id="rId81"/>
    <p:sldId id="270" r:id="rId82"/>
    <p:sldId id="358" r:id="rId83"/>
    <p:sldId id="611" r:id="rId84"/>
    <p:sldId id="271" r:id="rId85"/>
    <p:sldId id="359" r:id="rId86"/>
    <p:sldId id="360" r:id="rId87"/>
    <p:sldId id="361" r:id="rId88"/>
    <p:sldId id="362" r:id="rId89"/>
    <p:sldId id="363" r:id="rId90"/>
    <p:sldId id="393" r:id="rId91"/>
    <p:sldId id="364" r:id="rId92"/>
    <p:sldId id="365" r:id="rId93"/>
    <p:sldId id="366" r:id="rId94"/>
    <p:sldId id="367" r:id="rId95"/>
    <p:sldId id="368" r:id="rId96"/>
    <p:sldId id="369" r:id="rId97"/>
    <p:sldId id="396" r:id="rId98"/>
    <p:sldId id="370" r:id="rId99"/>
    <p:sldId id="397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94" r:id="rId111"/>
    <p:sldId id="381" r:id="rId112"/>
    <p:sldId id="382" r:id="rId113"/>
    <p:sldId id="383" r:id="rId114"/>
    <p:sldId id="384" r:id="rId115"/>
    <p:sldId id="385" r:id="rId116"/>
    <p:sldId id="386" r:id="rId117"/>
    <p:sldId id="387" r:id="rId118"/>
    <p:sldId id="388" r:id="rId119"/>
    <p:sldId id="389" r:id="rId120"/>
    <p:sldId id="390" r:id="rId121"/>
    <p:sldId id="391" r:id="rId122"/>
    <p:sldId id="392" r:id="rId123"/>
    <p:sldId id="395" r:id="rId124"/>
    <p:sldId id="398" r:id="rId125"/>
    <p:sldId id="399" r:id="rId126"/>
    <p:sldId id="401" r:id="rId127"/>
    <p:sldId id="402" r:id="rId128"/>
    <p:sldId id="403" r:id="rId129"/>
    <p:sldId id="404" r:id="rId130"/>
    <p:sldId id="405" r:id="rId131"/>
    <p:sldId id="406" r:id="rId132"/>
    <p:sldId id="407" r:id="rId133"/>
    <p:sldId id="408" r:id="rId134"/>
    <p:sldId id="409" r:id="rId135"/>
    <p:sldId id="410" r:id="rId136"/>
    <p:sldId id="412" r:id="rId137"/>
    <p:sldId id="413" r:id="rId138"/>
    <p:sldId id="414" r:id="rId139"/>
    <p:sldId id="415" r:id="rId140"/>
    <p:sldId id="416" r:id="rId141"/>
    <p:sldId id="417" r:id="rId142"/>
    <p:sldId id="418" r:id="rId143"/>
    <p:sldId id="419" r:id="rId144"/>
    <p:sldId id="420" r:id="rId145"/>
    <p:sldId id="421" r:id="rId146"/>
    <p:sldId id="422" r:id="rId147"/>
    <p:sldId id="423" r:id="rId148"/>
    <p:sldId id="424" r:id="rId149"/>
    <p:sldId id="425" r:id="rId150"/>
    <p:sldId id="426" r:id="rId151"/>
    <p:sldId id="427" r:id="rId152"/>
    <p:sldId id="428" r:id="rId153"/>
    <p:sldId id="273" r:id="rId154"/>
    <p:sldId id="429" r:id="rId155"/>
    <p:sldId id="612" r:id="rId156"/>
    <p:sldId id="274" r:id="rId157"/>
    <p:sldId id="430" r:id="rId158"/>
    <p:sldId id="431" r:id="rId159"/>
    <p:sldId id="624" r:id="rId160"/>
    <p:sldId id="691" r:id="rId161"/>
    <p:sldId id="432" r:id="rId162"/>
    <p:sldId id="433" r:id="rId163"/>
    <p:sldId id="699" r:id="rId164"/>
    <p:sldId id="435" r:id="rId165"/>
    <p:sldId id="275" r:id="rId166"/>
    <p:sldId id="436" r:id="rId167"/>
    <p:sldId id="276" r:id="rId168"/>
    <p:sldId id="437" r:id="rId169"/>
    <p:sldId id="441" r:id="rId170"/>
    <p:sldId id="442" r:id="rId171"/>
    <p:sldId id="438" r:id="rId172"/>
    <p:sldId id="439" r:id="rId173"/>
    <p:sldId id="440" r:id="rId174"/>
    <p:sldId id="443" r:id="rId175"/>
    <p:sldId id="445" r:id="rId176"/>
    <p:sldId id="446" r:id="rId177"/>
    <p:sldId id="447" r:id="rId178"/>
    <p:sldId id="448" r:id="rId179"/>
    <p:sldId id="457" r:id="rId180"/>
    <p:sldId id="449" r:id="rId181"/>
    <p:sldId id="450" r:id="rId182"/>
    <p:sldId id="451" r:id="rId183"/>
    <p:sldId id="452" r:id="rId184"/>
    <p:sldId id="453" r:id="rId185"/>
    <p:sldId id="454" r:id="rId186"/>
    <p:sldId id="455" r:id="rId187"/>
    <p:sldId id="456" r:id="rId188"/>
    <p:sldId id="459" r:id="rId189"/>
    <p:sldId id="458" r:id="rId190"/>
    <p:sldId id="460" r:id="rId191"/>
    <p:sldId id="461" r:id="rId192"/>
    <p:sldId id="462" r:id="rId193"/>
    <p:sldId id="279" r:id="rId194"/>
    <p:sldId id="625" r:id="rId195"/>
    <p:sldId id="619" r:id="rId196"/>
    <p:sldId id="464" r:id="rId197"/>
    <p:sldId id="465" r:id="rId198"/>
    <p:sldId id="466" r:id="rId199"/>
    <p:sldId id="467" r:id="rId200"/>
    <p:sldId id="468" r:id="rId201"/>
    <p:sldId id="469" r:id="rId202"/>
    <p:sldId id="470" r:id="rId203"/>
    <p:sldId id="471" r:id="rId204"/>
    <p:sldId id="472" r:id="rId205"/>
    <p:sldId id="473" r:id="rId206"/>
    <p:sldId id="474" r:id="rId207"/>
    <p:sldId id="475" r:id="rId208"/>
    <p:sldId id="476" r:id="rId209"/>
    <p:sldId id="477" r:id="rId210"/>
    <p:sldId id="280" r:id="rId211"/>
    <p:sldId id="478" r:id="rId212"/>
    <p:sldId id="479" r:id="rId213"/>
    <p:sldId id="480" r:id="rId214"/>
    <p:sldId id="481" r:id="rId215"/>
    <p:sldId id="482" r:id="rId216"/>
    <p:sldId id="483" r:id="rId217"/>
    <p:sldId id="484" r:id="rId218"/>
    <p:sldId id="485" r:id="rId219"/>
    <p:sldId id="486" r:id="rId220"/>
    <p:sldId id="487" r:id="rId221"/>
    <p:sldId id="488" r:id="rId222"/>
    <p:sldId id="489" r:id="rId223"/>
    <p:sldId id="490" r:id="rId224"/>
    <p:sldId id="494" r:id="rId225"/>
    <p:sldId id="495" r:id="rId226"/>
    <p:sldId id="491" r:id="rId227"/>
    <p:sldId id="492" r:id="rId228"/>
    <p:sldId id="496" r:id="rId229"/>
    <p:sldId id="498" r:id="rId230"/>
    <p:sldId id="497" r:id="rId231"/>
    <p:sldId id="282" r:id="rId232"/>
    <p:sldId id="616" r:id="rId233"/>
    <p:sldId id="283" r:id="rId234"/>
    <p:sldId id="546" r:id="rId235"/>
    <p:sldId id="547" r:id="rId236"/>
    <p:sldId id="548" r:id="rId237"/>
    <p:sldId id="549" r:id="rId238"/>
    <p:sldId id="550" r:id="rId239"/>
    <p:sldId id="551" r:id="rId240"/>
    <p:sldId id="552" r:id="rId241"/>
    <p:sldId id="553" r:id="rId242"/>
    <p:sldId id="554" r:id="rId243"/>
    <p:sldId id="555" r:id="rId244"/>
    <p:sldId id="556" r:id="rId245"/>
    <p:sldId id="671" r:id="rId246"/>
    <p:sldId id="672" r:id="rId247"/>
    <p:sldId id="673" r:id="rId248"/>
    <p:sldId id="674" r:id="rId249"/>
    <p:sldId id="675" r:id="rId250"/>
    <p:sldId id="676" r:id="rId251"/>
    <p:sldId id="677" r:id="rId252"/>
    <p:sldId id="678" r:id="rId253"/>
    <p:sldId id="680" r:id="rId254"/>
    <p:sldId id="681" r:id="rId255"/>
    <p:sldId id="682" r:id="rId256"/>
    <p:sldId id="683" r:id="rId257"/>
    <p:sldId id="684" r:id="rId258"/>
    <p:sldId id="685" r:id="rId259"/>
    <p:sldId id="692" r:id="rId260"/>
    <p:sldId id="693" r:id="rId261"/>
    <p:sldId id="686" r:id="rId262"/>
    <p:sldId id="694" r:id="rId263"/>
    <p:sldId id="285" r:id="rId264"/>
    <p:sldId id="695" r:id="rId265"/>
    <p:sldId id="617" r:id="rId266"/>
    <p:sldId id="618" r:id="rId267"/>
    <p:sldId id="560" r:id="rId268"/>
    <p:sldId id="559" r:id="rId269"/>
    <p:sldId id="696" r:id="rId270"/>
    <p:sldId id="687" r:id="rId271"/>
    <p:sldId id="627" r:id="rId272"/>
    <p:sldId id="628" r:id="rId273"/>
    <p:sldId id="629" r:id="rId274"/>
    <p:sldId id="630" r:id="rId275"/>
    <p:sldId id="631" r:id="rId276"/>
    <p:sldId id="632" r:id="rId277"/>
    <p:sldId id="633" r:id="rId278"/>
    <p:sldId id="634" r:id="rId279"/>
    <p:sldId id="635" r:id="rId280"/>
    <p:sldId id="636" r:id="rId281"/>
    <p:sldId id="637" r:id="rId282"/>
    <p:sldId id="638" r:id="rId283"/>
    <p:sldId id="639" r:id="rId284"/>
    <p:sldId id="640" r:id="rId285"/>
    <p:sldId id="641" r:id="rId286"/>
    <p:sldId id="642" r:id="rId287"/>
    <p:sldId id="643" r:id="rId288"/>
    <p:sldId id="644" r:id="rId289"/>
    <p:sldId id="645" r:id="rId290"/>
    <p:sldId id="646" r:id="rId291"/>
    <p:sldId id="647" r:id="rId292"/>
    <p:sldId id="688" r:id="rId293"/>
    <p:sldId id="689" r:id="rId294"/>
    <p:sldId id="649" r:id="rId295"/>
    <p:sldId id="690" r:id="rId296"/>
    <p:sldId id="650" r:id="rId297"/>
    <p:sldId id="653" r:id="rId298"/>
    <p:sldId id="654" r:id="rId299"/>
    <p:sldId id="655" r:id="rId300"/>
    <p:sldId id="656" r:id="rId301"/>
    <p:sldId id="657" r:id="rId302"/>
    <p:sldId id="658" r:id="rId303"/>
    <p:sldId id="659" r:id="rId304"/>
    <p:sldId id="660" r:id="rId305"/>
    <p:sldId id="661" r:id="rId306"/>
    <p:sldId id="662" r:id="rId307"/>
    <p:sldId id="663" r:id="rId308"/>
    <p:sldId id="664" r:id="rId309"/>
    <p:sldId id="665" r:id="rId310"/>
    <p:sldId id="666" r:id="rId311"/>
    <p:sldId id="667" r:id="rId312"/>
    <p:sldId id="668" r:id="rId313"/>
    <p:sldId id="669" r:id="rId314"/>
    <p:sldId id="670" r:id="rId3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8908" autoAdjust="0"/>
  </p:normalViewPr>
  <p:slideViewPr>
    <p:cSldViewPr>
      <p:cViewPr>
        <p:scale>
          <a:sx n="70" d="100"/>
          <a:sy n="70" d="100"/>
        </p:scale>
        <p:origin x="-82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018"/>
    </p:cViewPr>
  </p:sorterViewPr>
  <p:notesViewPr>
    <p:cSldViewPr>
      <p:cViewPr varScale="1">
        <p:scale>
          <a:sx n="54" d="100"/>
          <a:sy n="54" d="100"/>
        </p:scale>
        <p:origin x="-279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presProps" Target="presProps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viewProps" Target="viewProp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theme" Target="theme/theme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tableStyles" Target="tableStyles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0A476A-4DAA-47B1-A19D-EFD0139739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3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A476A-4DAA-47B1-A19D-EFD0139739C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5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3181B-3B47-4D42-A72D-B04621560DD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A476A-4DAA-47B1-A19D-EFD0139739C4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5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D76FD-D1F9-41D5-A155-624EE13B0694}" type="slidenum">
              <a:rPr lang="en-US" smtClean="0"/>
              <a:pPr/>
              <a:t>305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924A-F7B4-41B6-93EB-590B8C0F9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38A8-E4CA-42E8-AB77-4CA3C86133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D2B1-AAF9-4CBA-83B9-E6860ECFB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407D9F-5486-40DA-8D4B-EDC255E13C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E4AEB8-11FD-4128-91FF-171524830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DB46D1-26EB-49C9-B323-E9EBF05239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26121C-BA89-44CC-8FE0-2AC7C52E7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B9E327-92FB-497F-B9F8-1A2E14298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9B9F83-E2E9-46D9-8B64-89BB49943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75BF740-20B5-422C-871E-07A07A375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2BEF45-7105-4FE0-A7F6-EED19B54B9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Self-Balancing Search Trees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Chapter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 (cont.)</a:t>
            </a:r>
          </a:p>
        </p:txBody>
      </p:sp>
      <p:grpSp>
        <p:nvGrpSpPr>
          <p:cNvPr id="23554" name="Group 8"/>
          <p:cNvGrpSpPr>
            <a:grpSpLocks/>
          </p:cNvGrpSpPr>
          <p:nvPr/>
        </p:nvGrpSpPr>
        <p:grpSpPr bwMode="auto">
          <a:xfrm>
            <a:off x="3657600" y="1422400"/>
            <a:ext cx="1600200" cy="1219200"/>
            <a:chOff x="1752600" y="1828800"/>
            <a:chExt cx="1600200" cy="1219200"/>
          </a:xfrm>
        </p:grpSpPr>
        <p:sp>
          <p:nvSpPr>
            <p:cNvPr id="3" name="Rectangle 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3555" name="Group 46"/>
          <p:cNvGrpSpPr>
            <a:grpSpLocks/>
          </p:cNvGrpSpPr>
          <p:nvPr/>
        </p:nvGrpSpPr>
        <p:grpSpPr bwMode="auto">
          <a:xfrm>
            <a:off x="1676400" y="2060575"/>
            <a:ext cx="1600200" cy="1219200"/>
            <a:chOff x="1752600" y="1828800"/>
            <a:chExt cx="1600200" cy="12192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3556" name="Group 51"/>
          <p:cNvGrpSpPr>
            <a:grpSpLocks/>
          </p:cNvGrpSpPr>
          <p:nvPr/>
        </p:nvGrpSpPr>
        <p:grpSpPr bwMode="auto">
          <a:xfrm>
            <a:off x="5740400" y="2060575"/>
            <a:ext cx="1600200" cy="1219200"/>
            <a:chOff x="1752600" y="1828800"/>
            <a:chExt cx="16002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40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3557" name="Group 56"/>
          <p:cNvGrpSpPr>
            <a:grpSpLocks/>
          </p:cNvGrpSpPr>
          <p:nvPr/>
        </p:nvGrpSpPr>
        <p:grpSpPr bwMode="auto">
          <a:xfrm>
            <a:off x="355600" y="3476625"/>
            <a:ext cx="1600200" cy="1219200"/>
            <a:chOff x="1752600" y="1828800"/>
            <a:chExt cx="1600200" cy="1219200"/>
          </a:xfrm>
        </p:grpSpPr>
        <p:sp>
          <p:nvSpPr>
            <p:cNvPr id="58" name="Rectangle 5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3558" name="Group 61"/>
          <p:cNvGrpSpPr>
            <a:grpSpLocks/>
          </p:cNvGrpSpPr>
          <p:nvPr/>
        </p:nvGrpSpPr>
        <p:grpSpPr bwMode="auto">
          <a:xfrm>
            <a:off x="3009900" y="3476625"/>
            <a:ext cx="1600200" cy="1219200"/>
            <a:chOff x="1752600" y="1828800"/>
            <a:chExt cx="1600200" cy="1219200"/>
          </a:xfrm>
        </p:grpSpPr>
        <p:sp>
          <p:nvSpPr>
            <p:cNvPr id="63" name="Rectangle 6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3559" name="Group 66"/>
          <p:cNvGrpSpPr>
            <a:grpSpLocks/>
          </p:cNvGrpSpPr>
          <p:nvPr/>
        </p:nvGrpSpPr>
        <p:grpSpPr bwMode="auto">
          <a:xfrm>
            <a:off x="1676400" y="4953000"/>
            <a:ext cx="1600200" cy="1219200"/>
            <a:chOff x="1752600" y="1828800"/>
            <a:chExt cx="1600200" cy="1219200"/>
          </a:xfrm>
        </p:grpSpPr>
        <p:sp>
          <p:nvSpPr>
            <p:cNvPr id="68" name="Rectangle 6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7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78" name="Curved Connector 77"/>
          <p:cNvCxnSpPr>
            <a:stCxn id="50" idx="1"/>
            <a:endCxn id="61" idx="0"/>
          </p:cNvCxnSpPr>
          <p:nvPr/>
        </p:nvCxnSpPr>
        <p:spPr>
          <a:xfrm rot="10800000" flipV="1">
            <a:off x="1155700" y="2641600"/>
            <a:ext cx="596900" cy="835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3"/>
            <a:endCxn id="71" idx="0"/>
          </p:cNvCxnSpPr>
          <p:nvPr/>
        </p:nvCxnSpPr>
        <p:spPr>
          <a:xfrm>
            <a:off x="1727200" y="4276725"/>
            <a:ext cx="749300" cy="6762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9" idx="3"/>
            <a:endCxn id="66" idx="0"/>
          </p:cNvCxnSpPr>
          <p:nvPr/>
        </p:nvCxnSpPr>
        <p:spPr>
          <a:xfrm>
            <a:off x="3048000" y="2860675"/>
            <a:ext cx="762000" cy="6159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3" name="Curved Connector 83"/>
          <p:cNvCxnSpPr>
            <a:cxnSpLocks noChangeShapeType="1"/>
            <a:stCxn id="5" idx="3"/>
            <a:endCxn id="56" idx="1"/>
          </p:cNvCxnSpPr>
          <p:nvPr/>
        </p:nvCxnSpPr>
        <p:spPr bwMode="auto">
          <a:xfrm>
            <a:off x="5029200" y="2222500"/>
            <a:ext cx="711200" cy="285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89" name="Rectangle 88"/>
          <p:cNvSpPr/>
          <p:nvPr/>
        </p:nvSpPr>
        <p:spPr>
          <a:xfrm>
            <a:off x="2514600" y="1447800"/>
            <a:ext cx="679450" cy="28733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root</a:t>
            </a:r>
          </a:p>
        </p:txBody>
      </p:sp>
      <p:cxnSp>
        <p:nvCxnSpPr>
          <p:cNvPr id="23565" name="Curved Connector 87"/>
          <p:cNvCxnSpPr>
            <a:cxnSpLocks noChangeShapeType="1"/>
            <a:stCxn id="89" idx="3"/>
            <a:endCxn id="6" idx="1"/>
          </p:cNvCxnSpPr>
          <p:nvPr/>
        </p:nvCxnSpPr>
        <p:spPr bwMode="auto">
          <a:xfrm>
            <a:off x="3194050" y="1592263"/>
            <a:ext cx="463550" cy="20637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566" name="TextBox 3"/>
          <p:cNvSpPr txBox="1">
            <a:spLocks noChangeArrowheads="1"/>
          </p:cNvSpPr>
          <p:nvPr/>
        </p:nvSpPr>
        <p:spPr bwMode="auto">
          <a:xfrm>
            <a:off x="5029200" y="3590925"/>
            <a:ext cx="3962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Tx/>
              <a:buAutoNum type="arabicPeriod"/>
            </a:pPr>
            <a:r>
              <a:rPr lang="en-US"/>
              <a:t>Remember value of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(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 = root-&gt;left</a:t>
            </a:r>
            <a:r>
              <a:rPr lang="en-US"/>
              <a:t>)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to value of </a:t>
            </a:r>
            <a:br>
              <a:rPr lang="en-US"/>
            </a:br>
            <a:r>
              <a:rPr lang="en-US" sz="1600">
                <a:latin typeface="Courier New" pitchFamily="49" charset="0"/>
                <a:cs typeface="Courier New" pitchFamily="49" charset="0"/>
              </a:rPr>
              <a:t>temp-&gt;right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temp-&gt;right</a:t>
            </a:r>
            <a:r>
              <a:rPr lang="en-US" sz="1600"/>
              <a:t> </a:t>
            </a:r>
            <a:r>
              <a:rPr lang="en-US"/>
              <a:t>to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</a:t>
            </a:r>
          </a:p>
          <a:p>
            <a:pPr marL="342900" lvl="1" indent="-342900">
              <a:buFontTx/>
              <a:buAutoNum type="arabicPeriod"/>
            </a:pP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3100" y="1889125"/>
            <a:ext cx="679450" cy="28575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temp</a:t>
            </a:r>
          </a:p>
        </p:txBody>
      </p:sp>
      <p:cxnSp>
        <p:nvCxnSpPr>
          <p:cNvPr id="43" name="Curved Connector 42"/>
          <p:cNvCxnSpPr>
            <a:stCxn id="42" idx="3"/>
            <a:endCxn id="51" idx="1"/>
          </p:cNvCxnSpPr>
          <p:nvPr/>
        </p:nvCxnSpPr>
        <p:spPr>
          <a:xfrm>
            <a:off x="1352550" y="2032000"/>
            <a:ext cx="323850" cy="219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9" name="Curved Connector 6"/>
          <p:cNvCxnSpPr>
            <a:cxnSpLocks noChangeShapeType="1"/>
            <a:stCxn id="8" idx="1"/>
            <a:endCxn id="66" idx="0"/>
          </p:cNvCxnSpPr>
          <p:nvPr/>
        </p:nvCxnSpPr>
        <p:spPr bwMode="auto">
          <a:xfrm rot="10800000" flipH="1" flipV="1">
            <a:off x="3733800" y="2003425"/>
            <a:ext cx="76200" cy="1473200"/>
          </a:xfrm>
          <a:prstGeom prst="curvedConnector4">
            <a:avLst>
              <a:gd name="adj1" fmla="val -300000"/>
              <a:gd name="adj2" fmla="val 53231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3" name="Curved Connector 12"/>
          <p:cNvCxnSpPr>
            <a:cxnSpLocks noChangeShapeType="1"/>
            <a:stCxn id="49" idx="3"/>
            <a:endCxn id="6" idx="1"/>
          </p:cNvCxnSpPr>
          <p:nvPr/>
        </p:nvCxnSpPr>
        <p:spPr bwMode="auto">
          <a:xfrm flipV="1">
            <a:off x="3048000" y="1612900"/>
            <a:ext cx="609600" cy="12477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3"/>
            <a:endCxn id="21" idx="0"/>
          </p:cNvCxnSpPr>
          <p:nvPr/>
        </p:nvCxnSpPr>
        <p:spPr>
          <a:xfrm flipH="1">
            <a:off x="2344738" y="3001963"/>
            <a:ext cx="344487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695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 (with no sibling), it can be changed to black, and the grandparent to 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3"/>
            <a:endCxn id="21" idx="0"/>
          </p:cNvCxnSpPr>
          <p:nvPr/>
        </p:nvCxnSpPr>
        <p:spPr>
          <a:xfrm flipH="1">
            <a:off x="2344738" y="3001963"/>
            <a:ext cx="344487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719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rotation left does not fix the violation of #4</a:t>
            </a:r>
          </a:p>
        </p:txBody>
      </p:sp>
      <p:sp>
        <p:nvSpPr>
          <p:cNvPr id="10" name="Curved Up Arrow 9"/>
          <p:cNvSpPr/>
          <p:nvPr/>
        </p:nvSpPr>
        <p:spPr>
          <a:xfrm rot="10800000">
            <a:off x="1828800" y="1524000"/>
            <a:ext cx="1049338" cy="44926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sp>
        <p:nvSpPr>
          <p:cNvPr id="8" name="Oval 7"/>
          <p:cNvSpPr/>
          <p:nvPr/>
        </p:nvSpPr>
        <p:spPr>
          <a:xfrm>
            <a:off x="1544638" y="24558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cxnSp>
        <p:nvCxnSpPr>
          <p:cNvPr id="16" name="Straight Connector 15"/>
          <p:cNvCxnSpPr>
            <a:stCxn id="5" idx="3"/>
            <a:endCxn id="8" idx="0"/>
          </p:cNvCxnSpPr>
          <p:nvPr/>
        </p:nvCxnSpPr>
        <p:spPr>
          <a:xfrm flipH="1">
            <a:off x="1811338" y="2159000"/>
            <a:ext cx="344487" cy="296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5"/>
            <a:endCxn id="21" idx="0"/>
          </p:cNvCxnSpPr>
          <p:nvPr/>
        </p:nvCxnSpPr>
        <p:spPr>
          <a:xfrm>
            <a:off x="1998663" y="2911475"/>
            <a:ext cx="346075" cy="44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3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rotation left does not fix the violation of #4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3"/>
            <a:endCxn id="21" idx="0"/>
          </p:cNvCxnSpPr>
          <p:nvPr/>
        </p:nvCxnSpPr>
        <p:spPr>
          <a:xfrm flipH="1">
            <a:off x="2344738" y="3001963"/>
            <a:ext cx="344487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7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Back-up to the beginning (don't perform rotation or change colors)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3"/>
            <a:endCxn id="21" idx="0"/>
          </p:cNvCxnSpPr>
          <p:nvPr/>
        </p:nvCxnSpPr>
        <p:spPr>
          <a:xfrm flipH="1">
            <a:off x="2344738" y="3001963"/>
            <a:ext cx="344487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1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about the parent so that the red child is on the same side of the parent as the parent is to the grandparent</a:t>
            </a:r>
          </a:p>
        </p:txBody>
      </p:sp>
      <p:sp>
        <p:nvSpPr>
          <p:cNvPr id="11" name="Curved Down Arrow 10"/>
          <p:cNvSpPr/>
          <p:nvPr/>
        </p:nvSpPr>
        <p:spPr>
          <a:xfrm>
            <a:off x="2344738" y="2298700"/>
            <a:ext cx="1128712" cy="49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575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4" name="Straight Connector 3"/>
          <p:cNvCxnSpPr>
            <a:stCxn id="8" idx="5"/>
            <a:endCxn id="21" idx="0"/>
          </p:cNvCxnSpPr>
          <p:nvPr/>
        </p:nvCxnSpPr>
        <p:spPr>
          <a:xfrm>
            <a:off x="3065463" y="3001963"/>
            <a:ext cx="358775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815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about the parent so that the red child is on the same side of the parent as the parent is to the grandparent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575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4" name="Straight Connector 3"/>
          <p:cNvCxnSpPr>
            <a:stCxn id="8" idx="5"/>
            <a:endCxn id="21" idx="0"/>
          </p:cNvCxnSpPr>
          <p:nvPr/>
        </p:nvCxnSpPr>
        <p:spPr>
          <a:xfrm>
            <a:off x="3065463" y="3001963"/>
            <a:ext cx="358775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9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NOW, change colors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575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4" name="Straight Connector 3"/>
          <p:cNvCxnSpPr>
            <a:stCxn id="8" idx="5"/>
            <a:endCxn id="21" idx="0"/>
          </p:cNvCxnSpPr>
          <p:nvPr/>
        </p:nvCxnSpPr>
        <p:spPr>
          <a:xfrm>
            <a:off x="3065463" y="3001963"/>
            <a:ext cx="358775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863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NOW, change colors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575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4" name="Straight Connector 3"/>
          <p:cNvCxnSpPr>
            <a:stCxn id="8" idx="5"/>
            <a:endCxn id="21" idx="0"/>
          </p:cNvCxnSpPr>
          <p:nvPr/>
        </p:nvCxnSpPr>
        <p:spPr>
          <a:xfrm>
            <a:off x="3065463" y="3001963"/>
            <a:ext cx="358775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87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and rotate left . . .</a:t>
            </a:r>
          </a:p>
        </p:txBody>
      </p:sp>
      <p:sp>
        <p:nvSpPr>
          <p:cNvPr id="11" name="Curved Up Arrow 10"/>
          <p:cNvSpPr/>
          <p:nvPr/>
        </p:nvSpPr>
        <p:spPr>
          <a:xfrm rot="10800000">
            <a:off x="1719263" y="1436688"/>
            <a:ext cx="1152525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474788" y="25590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cxnSp>
        <p:nvCxnSpPr>
          <p:cNvPr id="4" name="Straight Connector 3"/>
          <p:cNvCxnSpPr>
            <a:stCxn id="5" idx="3"/>
            <a:endCxn id="21" idx="0"/>
          </p:cNvCxnSpPr>
          <p:nvPr/>
        </p:nvCxnSpPr>
        <p:spPr>
          <a:xfrm flipH="1">
            <a:off x="1741488" y="2159000"/>
            <a:ext cx="414337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911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and rotate left. . 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 (cont.)</a:t>
            </a:r>
          </a:p>
        </p:txBody>
      </p:sp>
      <p:grpSp>
        <p:nvGrpSpPr>
          <p:cNvPr id="24578" name="Group 8"/>
          <p:cNvGrpSpPr>
            <a:grpSpLocks/>
          </p:cNvGrpSpPr>
          <p:nvPr/>
        </p:nvGrpSpPr>
        <p:grpSpPr bwMode="auto">
          <a:xfrm>
            <a:off x="3657600" y="1422400"/>
            <a:ext cx="1600200" cy="1219200"/>
            <a:chOff x="1752600" y="1828800"/>
            <a:chExt cx="1600200" cy="1219200"/>
          </a:xfrm>
        </p:grpSpPr>
        <p:sp>
          <p:nvSpPr>
            <p:cNvPr id="3" name="Rectangle 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4579" name="Group 46"/>
          <p:cNvGrpSpPr>
            <a:grpSpLocks/>
          </p:cNvGrpSpPr>
          <p:nvPr/>
        </p:nvGrpSpPr>
        <p:grpSpPr bwMode="auto">
          <a:xfrm>
            <a:off x="1676400" y="2060575"/>
            <a:ext cx="1600200" cy="1219200"/>
            <a:chOff x="1752600" y="1828800"/>
            <a:chExt cx="1600200" cy="12192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4580" name="Group 51"/>
          <p:cNvGrpSpPr>
            <a:grpSpLocks/>
          </p:cNvGrpSpPr>
          <p:nvPr/>
        </p:nvGrpSpPr>
        <p:grpSpPr bwMode="auto">
          <a:xfrm>
            <a:off x="5740400" y="2060575"/>
            <a:ext cx="1600200" cy="1219200"/>
            <a:chOff x="1752600" y="1828800"/>
            <a:chExt cx="16002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40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4581" name="Group 56"/>
          <p:cNvGrpSpPr>
            <a:grpSpLocks/>
          </p:cNvGrpSpPr>
          <p:nvPr/>
        </p:nvGrpSpPr>
        <p:grpSpPr bwMode="auto">
          <a:xfrm>
            <a:off x="355600" y="3476625"/>
            <a:ext cx="1600200" cy="1219200"/>
            <a:chOff x="1752600" y="1828800"/>
            <a:chExt cx="1600200" cy="1219200"/>
          </a:xfrm>
        </p:grpSpPr>
        <p:sp>
          <p:nvSpPr>
            <p:cNvPr id="58" name="Rectangle 5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4582" name="Group 61"/>
          <p:cNvGrpSpPr>
            <a:grpSpLocks/>
          </p:cNvGrpSpPr>
          <p:nvPr/>
        </p:nvGrpSpPr>
        <p:grpSpPr bwMode="auto">
          <a:xfrm>
            <a:off x="3009900" y="3476625"/>
            <a:ext cx="1600200" cy="1219200"/>
            <a:chOff x="1752600" y="1828800"/>
            <a:chExt cx="1600200" cy="1219200"/>
          </a:xfrm>
        </p:grpSpPr>
        <p:sp>
          <p:nvSpPr>
            <p:cNvPr id="63" name="Rectangle 6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4583" name="Group 66"/>
          <p:cNvGrpSpPr>
            <a:grpSpLocks/>
          </p:cNvGrpSpPr>
          <p:nvPr/>
        </p:nvGrpSpPr>
        <p:grpSpPr bwMode="auto">
          <a:xfrm>
            <a:off x="1676400" y="4953000"/>
            <a:ext cx="1600200" cy="1219200"/>
            <a:chOff x="1752600" y="1828800"/>
            <a:chExt cx="1600200" cy="1219200"/>
          </a:xfrm>
        </p:grpSpPr>
        <p:sp>
          <p:nvSpPr>
            <p:cNvPr id="68" name="Rectangle 6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7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78" name="Curved Connector 77"/>
          <p:cNvCxnSpPr>
            <a:stCxn id="50" idx="1"/>
            <a:endCxn id="61" idx="0"/>
          </p:cNvCxnSpPr>
          <p:nvPr/>
        </p:nvCxnSpPr>
        <p:spPr>
          <a:xfrm rot="10800000" flipV="1">
            <a:off x="1155700" y="2641600"/>
            <a:ext cx="596900" cy="835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3"/>
            <a:endCxn id="71" idx="0"/>
          </p:cNvCxnSpPr>
          <p:nvPr/>
        </p:nvCxnSpPr>
        <p:spPr>
          <a:xfrm>
            <a:off x="1727200" y="4276725"/>
            <a:ext cx="749300" cy="6762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6" name="Curved Connector 83"/>
          <p:cNvCxnSpPr>
            <a:cxnSpLocks noChangeShapeType="1"/>
            <a:stCxn id="5" idx="3"/>
            <a:endCxn id="56" idx="1"/>
          </p:cNvCxnSpPr>
          <p:nvPr/>
        </p:nvCxnSpPr>
        <p:spPr bwMode="auto">
          <a:xfrm>
            <a:off x="5029200" y="2222500"/>
            <a:ext cx="711200" cy="285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89" name="Rectangle 88"/>
          <p:cNvSpPr/>
          <p:nvPr/>
        </p:nvSpPr>
        <p:spPr>
          <a:xfrm>
            <a:off x="2438400" y="1447800"/>
            <a:ext cx="679450" cy="28733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root</a:t>
            </a:r>
          </a:p>
        </p:txBody>
      </p:sp>
      <p:cxnSp>
        <p:nvCxnSpPr>
          <p:cNvPr id="88" name="Curved Connector 87"/>
          <p:cNvCxnSpPr>
            <a:cxnSpLocks noChangeShapeType="1"/>
            <a:stCxn id="89" idx="3"/>
            <a:endCxn id="6" idx="1"/>
          </p:cNvCxnSpPr>
          <p:nvPr/>
        </p:nvCxnSpPr>
        <p:spPr bwMode="auto">
          <a:xfrm>
            <a:off x="3117850" y="1592263"/>
            <a:ext cx="539750" cy="20637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4589" name="TextBox 3"/>
          <p:cNvSpPr txBox="1">
            <a:spLocks noChangeArrowheads="1"/>
          </p:cNvSpPr>
          <p:nvPr/>
        </p:nvSpPr>
        <p:spPr bwMode="auto">
          <a:xfrm>
            <a:off x="5029200" y="3590925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Tx/>
              <a:buAutoNum type="arabicPeriod"/>
            </a:pPr>
            <a:r>
              <a:rPr lang="en-US"/>
              <a:t>Remember value of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(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 = root-&gt;left</a:t>
            </a:r>
            <a:r>
              <a:rPr lang="en-US"/>
              <a:t>)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to value of </a:t>
            </a:r>
            <a:br>
              <a:rPr lang="en-US"/>
            </a:br>
            <a:r>
              <a:rPr lang="en-US" sz="1600">
                <a:latin typeface="Courier New" pitchFamily="49" charset="0"/>
                <a:cs typeface="Courier New" pitchFamily="49" charset="0"/>
              </a:rPr>
              <a:t>temp-&gt;right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temp-&gt;right</a:t>
            </a:r>
            <a:r>
              <a:rPr lang="en-US" sz="1600"/>
              <a:t> </a:t>
            </a:r>
            <a:r>
              <a:rPr lang="en-US"/>
              <a:t>to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sz="1600"/>
              <a:t> </a:t>
            </a:r>
            <a:r>
              <a:rPr lang="en-US"/>
              <a:t>to</a:t>
            </a:r>
            <a:r>
              <a:rPr lang="en-US" sz="1600"/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</a:t>
            </a:r>
          </a:p>
          <a:p>
            <a:pPr marL="342900" lvl="1" indent="-342900">
              <a:buFontTx/>
              <a:buAutoNum type="arabicPeriod"/>
            </a:pP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AutoNum type="arabicPeriod"/>
            </a:pPr>
            <a:endParaRPr lang="en-US" sz="1600">
              <a:latin typeface="Courier New" pitchFamily="49" charset="0"/>
              <a:cs typeface="Courier New" pitchFamily="49" charset="0"/>
            </a:endParaRPr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3100" y="1889125"/>
            <a:ext cx="679450" cy="28575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temp</a:t>
            </a:r>
          </a:p>
        </p:txBody>
      </p:sp>
      <p:cxnSp>
        <p:nvCxnSpPr>
          <p:cNvPr id="43" name="Curved Connector 42"/>
          <p:cNvCxnSpPr>
            <a:stCxn id="42" idx="3"/>
            <a:endCxn id="51" idx="1"/>
          </p:cNvCxnSpPr>
          <p:nvPr/>
        </p:nvCxnSpPr>
        <p:spPr>
          <a:xfrm>
            <a:off x="1352550" y="2032000"/>
            <a:ext cx="323850" cy="219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92" name="Curved Connector 6"/>
          <p:cNvCxnSpPr>
            <a:cxnSpLocks noChangeShapeType="1"/>
            <a:stCxn id="8" idx="1"/>
            <a:endCxn id="66" idx="0"/>
          </p:cNvCxnSpPr>
          <p:nvPr/>
        </p:nvCxnSpPr>
        <p:spPr bwMode="auto">
          <a:xfrm rot="10800000" flipH="1" flipV="1">
            <a:off x="3733800" y="2003425"/>
            <a:ext cx="76200" cy="1473200"/>
          </a:xfrm>
          <a:prstGeom prst="curvedConnector4">
            <a:avLst>
              <a:gd name="adj1" fmla="val -300000"/>
              <a:gd name="adj2" fmla="val 53231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4593" name="Curved Connector 12"/>
          <p:cNvCxnSpPr>
            <a:cxnSpLocks noChangeShapeType="1"/>
            <a:stCxn id="49" idx="3"/>
            <a:endCxn id="6" idx="1"/>
          </p:cNvCxnSpPr>
          <p:nvPr/>
        </p:nvCxnSpPr>
        <p:spPr bwMode="auto">
          <a:xfrm flipV="1">
            <a:off x="3048000" y="1612900"/>
            <a:ext cx="609600" cy="12477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0" name="Curved Connector 9"/>
          <p:cNvCxnSpPr>
            <a:cxnSpLocks noChangeShapeType="1"/>
            <a:stCxn id="89" idx="1"/>
            <a:endCxn id="51" idx="0"/>
          </p:cNvCxnSpPr>
          <p:nvPr/>
        </p:nvCxnSpPr>
        <p:spPr bwMode="auto">
          <a:xfrm rot="10800000" flipH="1" flipV="1">
            <a:off x="2438400" y="1592263"/>
            <a:ext cx="38100" cy="468312"/>
          </a:xfrm>
          <a:prstGeom prst="curvedConnector4">
            <a:avLst>
              <a:gd name="adj1" fmla="val -600000"/>
              <a:gd name="adj2" fmla="val 65083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474788" y="25590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cxnSp>
        <p:nvCxnSpPr>
          <p:cNvPr id="4" name="Straight Connector 3"/>
          <p:cNvCxnSpPr>
            <a:stCxn id="5" idx="3"/>
            <a:endCxn id="21" idx="0"/>
          </p:cNvCxnSpPr>
          <p:nvPr/>
        </p:nvCxnSpPr>
        <p:spPr>
          <a:xfrm flipH="1">
            <a:off x="1741488" y="2159000"/>
            <a:ext cx="414337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35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4572000"/>
            <a:ext cx="211613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Balanced tree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25954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25955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25957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25958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25959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26978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26979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26983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26984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26985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28002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28003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28009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28010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28011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49813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red, and its sibling is also red, they can both be changed to black, and the grandparent to red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29026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29027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29033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29034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29035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49813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red, and its sibling is also red, they can both be changed to black, and the grandparent to red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0050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30051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0056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0057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30058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49813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problem has now shifted up the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1074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31075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1082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1083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31084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238500" cy="1617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cannot change 2 to black because its sibling 14 is already black (both siblings have to be red </a:t>
            </a:r>
            <a:r>
              <a:rPr lang="en-US" dirty="0" smtClean="0"/>
              <a:t>unless </a:t>
            </a:r>
            <a:r>
              <a:rPr lang="en-US" dirty="0"/>
              <a:t>there is no sibling) to do the color change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133600" y="2890838"/>
            <a:ext cx="1762125" cy="1797050"/>
          </a:xfrm>
          <a:prstGeom prst="line">
            <a:avLst/>
          </a:prstGeom>
          <a:ln w="3175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2098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32099" name="Group 9"/>
          <p:cNvGrpSpPr>
            <a:grpSpLocks/>
          </p:cNvGrpSpPr>
          <p:nvPr/>
        </p:nvGrpSpPr>
        <p:grpSpPr bwMode="auto">
          <a:xfrm>
            <a:off x="914400" y="1627188"/>
            <a:ext cx="2330450" cy="3060700"/>
            <a:chOff x="5759450" y="1782233"/>
            <a:chExt cx="2330450" cy="3060700"/>
          </a:xfrm>
        </p:grpSpPr>
        <p:sp>
          <p:nvSpPr>
            <p:cNvPr id="11" name="Oval 10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2107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2108" name="Group 13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</p:grpSp>
        <p:grpSp>
          <p:nvGrpSpPr>
            <p:cNvPr id="132109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need to rotate left around 2 so that the red child is on the same side of the parent as the parent is to the grandparent</a:t>
            </a:r>
          </a:p>
        </p:txBody>
      </p:sp>
      <p:sp>
        <p:nvSpPr>
          <p:cNvPr id="34" name="Curved Up Arrow 33"/>
          <p:cNvSpPr/>
          <p:nvPr/>
        </p:nvSpPr>
        <p:spPr>
          <a:xfrm rot="10800000">
            <a:off x="1168400" y="2247900"/>
            <a:ext cx="1154113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2133600" y="2890838"/>
            <a:ext cx="1762125" cy="1797050"/>
          </a:xfrm>
          <a:prstGeom prst="line">
            <a:avLst/>
          </a:prstGeom>
          <a:ln w="3175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3122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33123" name="Group 9"/>
          <p:cNvGrpSpPr>
            <a:grpSpLocks/>
          </p:cNvGrpSpPr>
          <p:nvPr/>
        </p:nvGrpSpPr>
        <p:grpSpPr bwMode="auto">
          <a:xfrm>
            <a:off x="369888" y="1627188"/>
            <a:ext cx="2830512" cy="3060700"/>
            <a:chOff x="5215567" y="1782233"/>
            <a:chExt cx="2829883" cy="3060700"/>
          </a:xfrm>
        </p:grpSpPr>
        <p:sp>
          <p:nvSpPr>
            <p:cNvPr id="11" name="Oval 10"/>
            <p:cNvSpPr/>
            <p:nvPr/>
          </p:nvSpPr>
          <p:spPr>
            <a:xfrm>
              <a:off x="6978887" y="1782233"/>
              <a:ext cx="533281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3129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973" y="2286529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719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3130" name="Group 13"/>
            <p:cNvGrpSpPr>
              <a:grpSpLocks/>
            </p:cNvGrpSpPr>
            <p:nvPr/>
          </p:nvGrpSpPr>
          <p:grpSpPr bwMode="auto">
            <a:xfrm>
              <a:off x="5215567" y="4309533"/>
              <a:ext cx="1769433" cy="533400"/>
              <a:chOff x="5190167" y="4000500"/>
              <a:chExt cx="1769433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554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90167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33131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437" y="3123671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508" y="3123671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6063" y="2237845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399" y="2237845"/>
              <a:ext cx="34441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599" y="3079220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934" y="3079220"/>
              <a:ext cx="420594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5"/>
            </p:cNvCxnSpPr>
            <p:nvPr/>
          </p:nvCxnSpPr>
          <p:spPr>
            <a:xfrm>
              <a:off x="6215470" y="3922183"/>
              <a:ext cx="50312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6" idx="3"/>
            </p:cNvCxnSpPr>
            <p:nvPr/>
          </p:nvCxnSpPr>
          <p:spPr>
            <a:xfrm flipH="1">
              <a:off x="5482208" y="3922183"/>
              <a:ext cx="355521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need to rotate left around 2 so that the red child is on the same side of the parent as the parent is to the grandparent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4146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grpSp>
        <p:nvGrpSpPr>
          <p:cNvPr id="134147" name="Group 9"/>
          <p:cNvGrpSpPr>
            <a:grpSpLocks/>
          </p:cNvGrpSpPr>
          <p:nvPr/>
        </p:nvGrpSpPr>
        <p:grpSpPr bwMode="auto">
          <a:xfrm>
            <a:off x="369888" y="1627188"/>
            <a:ext cx="2830512" cy="3060700"/>
            <a:chOff x="5215567" y="1782233"/>
            <a:chExt cx="2829883" cy="3060700"/>
          </a:xfrm>
        </p:grpSpPr>
        <p:sp>
          <p:nvSpPr>
            <p:cNvPr id="11" name="Oval 10"/>
            <p:cNvSpPr/>
            <p:nvPr/>
          </p:nvSpPr>
          <p:spPr>
            <a:xfrm>
              <a:off x="6978887" y="1782233"/>
              <a:ext cx="533281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4153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973" y="2286529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719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4154" name="Group 13"/>
            <p:cNvGrpSpPr>
              <a:grpSpLocks/>
            </p:cNvGrpSpPr>
            <p:nvPr/>
          </p:nvGrpSpPr>
          <p:grpSpPr bwMode="auto">
            <a:xfrm>
              <a:off x="5215567" y="4309533"/>
              <a:ext cx="1769433" cy="533400"/>
              <a:chOff x="5190167" y="4000500"/>
              <a:chExt cx="1769433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554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90167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34155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437" y="3123671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508" y="3123671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6063" y="2237845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399" y="2237845"/>
              <a:ext cx="34441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599" y="3079220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934" y="3079220"/>
              <a:ext cx="420594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5"/>
            </p:cNvCxnSpPr>
            <p:nvPr/>
          </p:nvCxnSpPr>
          <p:spPr>
            <a:xfrm>
              <a:off x="6215470" y="3922183"/>
              <a:ext cx="50312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6" idx="3"/>
            </p:cNvCxnSpPr>
            <p:nvPr/>
          </p:nvCxnSpPr>
          <p:spPr>
            <a:xfrm flipH="1">
              <a:off x="5482208" y="3922183"/>
              <a:ext cx="355521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 (cont.)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62000" y="1614488"/>
            <a:ext cx="8115300" cy="3802062"/>
            <a:chOff x="762000" y="1613694"/>
            <a:chExt cx="8115300" cy="3803618"/>
          </a:xfrm>
        </p:grpSpPr>
        <p:grpSp>
          <p:nvGrpSpPr>
            <p:cNvPr id="25603" name="Group 8"/>
            <p:cNvGrpSpPr>
              <a:grpSpLocks/>
            </p:cNvGrpSpPr>
            <p:nvPr/>
          </p:nvGrpSpPr>
          <p:grpSpPr bwMode="auto">
            <a:xfrm>
              <a:off x="5549900" y="2724912"/>
              <a:ext cx="1600200" cy="1219200"/>
              <a:chOff x="1752600" y="1828800"/>
              <a:chExt cx="1600200" cy="12192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752600" y="2210443"/>
                <a:ext cx="1600200" cy="8369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20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641600" y="2532837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28800" y="2315261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752600" y="1829287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5604" name="Group 46"/>
            <p:cNvGrpSpPr>
              <a:grpSpLocks/>
            </p:cNvGrpSpPr>
            <p:nvPr/>
          </p:nvGrpSpPr>
          <p:grpSpPr bwMode="auto">
            <a:xfrm>
              <a:off x="3387725" y="1613694"/>
              <a:ext cx="1600200" cy="1219200"/>
              <a:chOff x="1752600" y="1828800"/>
              <a:chExt cx="1600200" cy="1219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752600" y="2209956"/>
                <a:ext cx="1600200" cy="8385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10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641600" y="2533939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828800" y="2314774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52600" y="1828800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5605" name="Group 51"/>
            <p:cNvGrpSpPr>
              <a:grpSpLocks/>
            </p:cNvGrpSpPr>
            <p:nvPr/>
          </p:nvGrpSpPr>
          <p:grpSpPr bwMode="auto">
            <a:xfrm>
              <a:off x="7277100" y="4198112"/>
              <a:ext cx="1600200" cy="1219200"/>
              <a:chOff x="1752600" y="1828800"/>
              <a:chExt cx="1600200" cy="12192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752600" y="2209457"/>
                <a:ext cx="1600200" cy="8385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40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641600" y="2533439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28800" y="2314275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52600" y="1828301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5606" name="Group 56"/>
            <p:cNvGrpSpPr>
              <a:grpSpLocks/>
            </p:cNvGrpSpPr>
            <p:nvPr/>
          </p:nvGrpSpPr>
          <p:grpSpPr bwMode="auto">
            <a:xfrm>
              <a:off x="762000" y="2724912"/>
              <a:ext cx="1600200" cy="1219200"/>
              <a:chOff x="1752600" y="1828800"/>
              <a:chExt cx="1600200" cy="12192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752600" y="2210443"/>
                <a:ext cx="1600200" cy="8369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41600" y="2532837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28800" y="2315261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752600" y="1829287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5607" name="Group 61"/>
            <p:cNvGrpSpPr>
              <a:grpSpLocks/>
            </p:cNvGrpSpPr>
            <p:nvPr/>
          </p:nvGrpSpPr>
          <p:grpSpPr bwMode="auto">
            <a:xfrm>
              <a:off x="4140200" y="4198112"/>
              <a:ext cx="1600200" cy="1219200"/>
              <a:chOff x="1752600" y="1828800"/>
              <a:chExt cx="1600200" cy="12192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752600" y="2209457"/>
                <a:ext cx="1600200" cy="8385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15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641600" y="2533439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828800" y="2314275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52600" y="1828301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25608" name="Group 66"/>
            <p:cNvGrpSpPr>
              <a:grpSpLocks/>
            </p:cNvGrpSpPr>
            <p:nvPr/>
          </p:nvGrpSpPr>
          <p:grpSpPr bwMode="auto">
            <a:xfrm>
              <a:off x="1968500" y="4198112"/>
              <a:ext cx="1600200" cy="1219200"/>
              <a:chOff x="1752600" y="1828800"/>
              <a:chExt cx="1600200" cy="12192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1752600" y="2209457"/>
                <a:ext cx="1600200" cy="83854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      = left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right =</a:t>
                </a:r>
              </a:p>
              <a:p>
                <a:pPr>
                  <a:defRPr/>
                </a:pPr>
                <a:r>
                  <a:rPr lang="en-US" sz="1400" dirty="0">
                    <a:latin typeface="Courier New" pitchFamily="49" charset="0"/>
                    <a:cs typeface="Courier New" pitchFamily="49" charset="0"/>
                  </a:rPr>
                  <a:t>data  = 7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641600" y="2533439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828800" y="2314275"/>
                <a:ext cx="482600" cy="190578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chemeClr val="tx1"/>
                    </a:solidFill>
                  </a:rPr>
                  <a:t>NULL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752600" y="1828301"/>
                <a:ext cx="1600200" cy="3811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 err="1">
                    <a:latin typeface="Courier New" pitchFamily="49" charset="0"/>
                    <a:cs typeface="Courier New" pitchFamily="49" charset="0"/>
                  </a:rPr>
                  <a:t>BTNode</a:t>
                </a:r>
                <a:endParaRPr lang="en-US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cxnSp>
          <p:nvCxnSpPr>
            <p:cNvPr id="78" name="Curved Connector 77"/>
            <p:cNvCxnSpPr>
              <a:stCxn id="50" idx="1"/>
              <a:endCxn id="61" idx="0"/>
            </p:cNvCxnSpPr>
            <p:nvPr/>
          </p:nvCxnSpPr>
          <p:spPr>
            <a:xfrm rot="10800000" flipV="1">
              <a:off x="1562100" y="2194957"/>
              <a:ext cx="1901825" cy="530442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59" idx="3"/>
              <a:endCxn id="71" idx="0"/>
            </p:cNvCxnSpPr>
            <p:nvPr/>
          </p:nvCxnSpPr>
          <p:spPr>
            <a:xfrm>
              <a:off x="2133600" y="3524238"/>
              <a:ext cx="635000" cy="673375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/>
            <p:nvPr/>
          </p:nvCxnSpPr>
          <p:spPr>
            <a:xfrm>
              <a:off x="6921500" y="3524238"/>
              <a:ext cx="1155700" cy="673375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1946275" y="1618458"/>
              <a:ext cx="679450" cy="285867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root</a:t>
              </a:r>
            </a:p>
          </p:txBody>
        </p:sp>
        <p:cxnSp>
          <p:nvCxnSpPr>
            <p:cNvPr id="7" name="Curved Connector 6"/>
            <p:cNvCxnSpPr/>
            <p:nvPr/>
          </p:nvCxnSpPr>
          <p:spPr>
            <a:xfrm rot="10800000" flipV="1">
              <a:off x="4940300" y="3306662"/>
              <a:ext cx="685800" cy="890951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49" idx="3"/>
              <a:endCxn id="6" idx="1"/>
            </p:cNvCxnSpPr>
            <p:nvPr/>
          </p:nvCxnSpPr>
          <p:spPr>
            <a:xfrm>
              <a:off x="4759325" y="2414121"/>
              <a:ext cx="790575" cy="501855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>
              <a:stCxn id="89" idx="3"/>
              <a:endCxn id="51" idx="1"/>
            </p:cNvCxnSpPr>
            <p:nvPr/>
          </p:nvCxnSpPr>
          <p:spPr>
            <a:xfrm>
              <a:off x="2625725" y="1761391"/>
              <a:ext cx="762000" cy="4288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5170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grpSp>
        <p:nvGrpSpPr>
          <p:cNvPr id="135171" name="Group 9"/>
          <p:cNvGrpSpPr>
            <a:grpSpLocks/>
          </p:cNvGrpSpPr>
          <p:nvPr/>
        </p:nvGrpSpPr>
        <p:grpSpPr bwMode="auto">
          <a:xfrm>
            <a:off x="369888" y="1627188"/>
            <a:ext cx="2830512" cy="3060700"/>
            <a:chOff x="5215567" y="1782233"/>
            <a:chExt cx="2829883" cy="3060700"/>
          </a:xfrm>
        </p:grpSpPr>
        <p:sp>
          <p:nvSpPr>
            <p:cNvPr id="11" name="Oval 10"/>
            <p:cNvSpPr/>
            <p:nvPr/>
          </p:nvSpPr>
          <p:spPr>
            <a:xfrm>
              <a:off x="6978887" y="1782233"/>
              <a:ext cx="533281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5177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973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719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5178" name="Group 13"/>
            <p:cNvGrpSpPr>
              <a:grpSpLocks/>
            </p:cNvGrpSpPr>
            <p:nvPr/>
          </p:nvGrpSpPr>
          <p:grpSpPr bwMode="auto">
            <a:xfrm>
              <a:off x="5215567" y="4309533"/>
              <a:ext cx="1769433" cy="533400"/>
              <a:chOff x="5190167" y="4000500"/>
              <a:chExt cx="1769433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554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90167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35179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437" y="3123671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508" y="3123671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6063" y="2237845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399" y="2237845"/>
              <a:ext cx="34441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599" y="3079220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934" y="3079220"/>
              <a:ext cx="420594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5"/>
            </p:cNvCxnSpPr>
            <p:nvPr/>
          </p:nvCxnSpPr>
          <p:spPr>
            <a:xfrm>
              <a:off x="6215470" y="3922183"/>
              <a:ext cx="50312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6" idx="3"/>
            </p:cNvCxnSpPr>
            <p:nvPr/>
          </p:nvCxnSpPr>
          <p:spPr>
            <a:xfrm flipH="1">
              <a:off x="5482208" y="3922183"/>
              <a:ext cx="355521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6194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grpSp>
        <p:nvGrpSpPr>
          <p:cNvPr id="136195" name="Group 9"/>
          <p:cNvGrpSpPr>
            <a:grpSpLocks/>
          </p:cNvGrpSpPr>
          <p:nvPr/>
        </p:nvGrpSpPr>
        <p:grpSpPr bwMode="auto">
          <a:xfrm>
            <a:off x="369888" y="1627188"/>
            <a:ext cx="2830512" cy="3060700"/>
            <a:chOff x="5215567" y="1782233"/>
            <a:chExt cx="2829883" cy="3060700"/>
          </a:xfrm>
        </p:grpSpPr>
        <p:sp>
          <p:nvSpPr>
            <p:cNvPr id="11" name="Oval 10"/>
            <p:cNvSpPr/>
            <p:nvPr/>
          </p:nvSpPr>
          <p:spPr>
            <a:xfrm>
              <a:off x="6978887" y="1782233"/>
              <a:ext cx="533281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136203" name="Group 12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6324973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7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467719" y="2286529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136204" name="Group 13"/>
            <p:cNvGrpSpPr>
              <a:grpSpLocks/>
            </p:cNvGrpSpPr>
            <p:nvPr/>
          </p:nvGrpSpPr>
          <p:grpSpPr bwMode="auto">
            <a:xfrm>
              <a:off x="5215567" y="4309533"/>
              <a:ext cx="1769433" cy="533400"/>
              <a:chOff x="5190167" y="4000500"/>
              <a:chExt cx="1769433" cy="5334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426554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5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190167" y="4000500"/>
                <a:ext cx="533282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</a:t>
                </a:r>
              </a:p>
            </p:txBody>
          </p:sp>
        </p:grpSp>
        <p:grpSp>
          <p:nvGrpSpPr>
            <p:cNvPr id="136205" name="Group 14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934437" y="3123671"/>
                <a:ext cx="533281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8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15508" y="3123671"/>
                <a:ext cx="533281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2</a:t>
                </a:r>
              </a:p>
            </p:txBody>
          </p:sp>
        </p:grpSp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H="1">
              <a:off x="6636063" y="2237845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" idx="5"/>
            </p:cNvCxnSpPr>
            <p:nvPr/>
          </p:nvCxnSpPr>
          <p:spPr>
            <a:xfrm>
              <a:off x="7434399" y="2237845"/>
              <a:ext cx="34441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26599" y="3079220"/>
              <a:ext cx="42059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24934" y="3079220"/>
              <a:ext cx="420594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6" idx="5"/>
            </p:cNvCxnSpPr>
            <p:nvPr/>
          </p:nvCxnSpPr>
          <p:spPr>
            <a:xfrm>
              <a:off x="6215470" y="3922183"/>
              <a:ext cx="503125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6" idx="3"/>
            </p:cNvCxnSpPr>
            <p:nvPr/>
          </p:nvCxnSpPr>
          <p:spPr>
            <a:xfrm flipH="1">
              <a:off x="5482208" y="3922183"/>
              <a:ext cx="355521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1125538" y="50530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92238" y="4665663"/>
            <a:ext cx="33813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around 11 to restore the balance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760663" y="2082800"/>
            <a:ext cx="1135062" cy="2605088"/>
          </a:xfrm>
          <a:prstGeom prst="line">
            <a:avLst/>
          </a:prstGeom>
          <a:ln w="31750"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rved Down Arrow 33"/>
          <p:cNvSpPr/>
          <p:nvPr/>
        </p:nvSpPr>
        <p:spPr>
          <a:xfrm>
            <a:off x="1882775" y="1398588"/>
            <a:ext cx="1128713" cy="49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7218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1" name="Oval 10"/>
          <p:cNvSpPr/>
          <p:nvPr/>
        </p:nvSpPr>
        <p:spPr>
          <a:xfrm>
            <a:off x="2163763" y="16271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1068388" y="24701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3011488" y="24701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11</a:t>
            </a:r>
          </a:p>
        </p:txBody>
      </p:sp>
      <p:grpSp>
        <p:nvGrpSpPr>
          <p:cNvPr id="137222" name="Group 13"/>
          <p:cNvGrpSpPr>
            <a:grpSpLocks/>
          </p:cNvGrpSpPr>
          <p:nvPr/>
        </p:nvGrpSpPr>
        <p:grpSpPr bwMode="auto">
          <a:xfrm>
            <a:off x="2478088" y="3313113"/>
            <a:ext cx="1770062" cy="533400"/>
            <a:chOff x="5190167" y="4000500"/>
            <a:chExt cx="1769433" cy="533400"/>
          </a:xfrm>
        </p:grpSpPr>
        <p:sp>
          <p:nvSpPr>
            <p:cNvPr id="27" name="Oval 26"/>
            <p:cNvSpPr/>
            <p:nvPr/>
          </p:nvSpPr>
          <p:spPr>
            <a:xfrm>
              <a:off x="6426390" y="4000500"/>
              <a:ext cx="53321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14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190167" y="4000500"/>
              <a:ext cx="53321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8</a:t>
              </a:r>
            </a:p>
          </p:txBody>
        </p:sp>
      </p:grpSp>
      <p:grpSp>
        <p:nvGrpSpPr>
          <p:cNvPr id="137223" name="Group 14"/>
          <p:cNvGrpSpPr>
            <a:grpSpLocks/>
          </p:cNvGrpSpPr>
          <p:nvPr/>
        </p:nvGrpSpPr>
        <p:grpSpPr bwMode="auto">
          <a:xfrm>
            <a:off x="458788" y="3313113"/>
            <a:ext cx="1752600" cy="533400"/>
            <a:chOff x="5715000" y="3124200"/>
            <a:chExt cx="1752600" cy="533400"/>
          </a:xfrm>
        </p:grpSpPr>
        <p:sp>
          <p:nvSpPr>
            <p:cNvPr id="25" name="Oval 24"/>
            <p:cNvSpPr/>
            <p:nvPr/>
          </p:nvSpPr>
          <p:spPr>
            <a:xfrm>
              <a:off x="6934200" y="31242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5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715000" y="31242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</a:t>
              </a:r>
            </a:p>
          </p:txBody>
        </p:sp>
      </p:grpSp>
      <p:cxnSp>
        <p:nvCxnSpPr>
          <p:cNvPr id="17" name="Straight Connector 16"/>
          <p:cNvCxnSpPr>
            <a:stCxn id="11" idx="3"/>
            <a:endCxn id="29" idx="7"/>
          </p:cNvCxnSpPr>
          <p:nvPr/>
        </p:nvCxnSpPr>
        <p:spPr>
          <a:xfrm flipH="1">
            <a:off x="1524000" y="2082800"/>
            <a:ext cx="719138" cy="46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30" idx="1"/>
          </p:cNvCxnSpPr>
          <p:nvPr/>
        </p:nvCxnSpPr>
        <p:spPr>
          <a:xfrm>
            <a:off x="2619375" y="2082800"/>
            <a:ext cx="469900" cy="46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5488" y="2925763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2925763"/>
            <a:ext cx="420688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5"/>
          </p:cNvCxnSpPr>
          <p:nvPr/>
        </p:nvCxnSpPr>
        <p:spPr>
          <a:xfrm>
            <a:off x="3467100" y="2925763"/>
            <a:ext cx="51435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3"/>
          </p:cNvCxnSpPr>
          <p:nvPr/>
        </p:nvCxnSpPr>
        <p:spPr>
          <a:xfrm flipH="1">
            <a:off x="2744788" y="2925763"/>
            <a:ext cx="3444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04900" y="41449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71600" y="3767138"/>
            <a:ext cx="38417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62300" y="4859338"/>
            <a:ext cx="3162300" cy="1438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around 11 to restore the balance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95725" y="3960813"/>
            <a:ext cx="1352550" cy="573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138242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1" name="Oval 10"/>
          <p:cNvSpPr/>
          <p:nvPr/>
        </p:nvSpPr>
        <p:spPr>
          <a:xfrm>
            <a:off x="2163763" y="16271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</a:t>
            </a:r>
          </a:p>
        </p:txBody>
      </p:sp>
      <p:sp>
        <p:nvSpPr>
          <p:cNvPr id="29" name="Oval 28"/>
          <p:cNvSpPr/>
          <p:nvPr/>
        </p:nvSpPr>
        <p:spPr>
          <a:xfrm>
            <a:off x="1068388" y="24701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3011488" y="24701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11</a:t>
            </a:r>
          </a:p>
        </p:txBody>
      </p:sp>
      <p:grpSp>
        <p:nvGrpSpPr>
          <p:cNvPr id="138246" name="Group 13"/>
          <p:cNvGrpSpPr>
            <a:grpSpLocks/>
          </p:cNvGrpSpPr>
          <p:nvPr/>
        </p:nvGrpSpPr>
        <p:grpSpPr bwMode="auto">
          <a:xfrm>
            <a:off x="2478088" y="3313113"/>
            <a:ext cx="1770062" cy="533400"/>
            <a:chOff x="5190167" y="4000500"/>
            <a:chExt cx="1769433" cy="533400"/>
          </a:xfrm>
        </p:grpSpPr>
        <p:sp>
          <p:nvSpPr>
            <p:cNvPr id="27" name="Oval 26"/>
            <p:cNvSpPr/>
            <p:nvPr/>
          </p:nvSpPr>
          <p:spPr>
            <a:xfrm>
              <a:off x="6426390" y="4000500"/>
              <a:ext cx="53321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14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190167" y="4000500"/>
              <a:ext cx="53321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8</a:t>
              </a:r>
            </a:p>
          </p:txBody>
        </p:sp>
      </p:grpSp>
      <p:grpSp>
        <p:nvGrpSpPr>
          <p:cNvPr id="138247" name="Group 14"/>
          <p:cNvGrpSpPr>
            <a:grpSpLocks/>
          </p:cNvGrpSpPr>
          <p:nvPr/>
        </p:nvGrpSpPr>
        <p:grpSpPr bwMode="auto">
          <a:xfrm>
            <a:off x="458788" y="3313113"/>
            <a:ext cx="1752600" cy="533400"/>
            <a:chOff x="5715000" y="3124200"/>
            <a:chExt cx="1752600" cy="533400"/>
          </a:xfrm>
        </p:grpSpPr>
        <p:sp>
          <p:nvSpPr>
            <p:cNvPr id="25" name="Oval 24"/>
            <p:cNvSpPr/>
            <p:nvPr/>
          </p:nvSpPr>
          <p:spPr>
            <a:xfrm>
              <a:off x="6934200" y="31242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5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715000" y="31242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</a:t>
              </a:r>
            </a:p>
          </p:txBody>
        </p:sp>
      </p:grpSp>
      <p:cxnSp>
        <p:nvCxnSpPr>
          <p:cNvPr id="17" name="Straight Connector 16"/>
          <p:cNvCxnSpPr>
            <a:stCxn id="11" idx="3"/>
            <a:endCxn id="29" idx="7"/>
          </p:cNvCxnSpPr>
          <p:nvPr/>
        </p:nvCxnSpPr>
        <p:spPr>
          <a:xfrm flipH="1">
            <a:off x="1524000" y="2082800"/>
            <a:ext cx="719138" cy="46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5"/>
            <a:endCxn id="30" idx="1"/>
          </p:cNvCxnSpPr>
          <p:nvPr/>
        </p:nvCxnSpPr>
        <p:spPr>
          <a:xfrm>
            <a:off x="2619375" y="2082800"/>
            <a:ext cx="469900" cy="46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5488" y="2925763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2925763"/>
            <a:ext cx="420688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0" idx="5"/>
          </p:cNvCxnSpPr>
          <p:nvPr/>
        </p:nvCxnSpPr>
        <p:spPr>
          <a:xfrm>
            <a:off x="3467100" y="2925763"/>
            <a:ext cx="514350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3"/>
          </p:cNvCxnSpPr>
          <p:nvPr/>
        </p:nvCxnSpPr>
        <p:spPr>
          <a:xfrm flipH="1">
            <a:off x="2744788" y="2925763"/>
            <a:ext cx="3444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104900" y="414496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371600" y="3767138"/>
            <a:ext cx="38417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17825" y="4678363"/>
            <a:ext cx="211455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Balanced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 Red-Black Tree Example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Build a Red-Black tree for the words in </a:t>
            </a:r>
            <a:br>
              <a:rPr lang="en-US" smtClean="0"/>
            </a:br>
            <a:r>
              <a:rPr lang="en-US" smtClean="0"/>
              <a:t>"The quick brown fox jumps over the lazy dog"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029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40290" idx="2"/>
            <a:endCxn id="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29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131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sp>
        <p:nvSpPr>
          <p:cNvPr id="14131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41314" idx="2"/>
            <a:endCxn id="14131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7" name="TextBox 7"/>
          <p:cNvSpPr txBox="1">
            <a:spLocks noChangeArrowheads="1"/>
          </p:cNvSpPr>
          <p:nvPr/>
        </p:nvSpPr>
        <p:spPr bwMode="auto">
          <a:xfrm>
            <a:off x="255905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cxnSp>
        <p:nvCxnSpPr>
          <p:cNvPr id="10" name="Straight Connector 9"/>
          <p:cNvCxnSpPr>
            <a:stCxn id="141317" idx="0"/>
            <a:endCxn id="141315" idx="2"/>
          </p:cNvCxnSpPr>
          <p:nvPr/>
        </p:nvCxnSpPr>
        <p:spPr>
          <a:xfrm flipV="1">
            <a:off x="3206750" y="2651125"/>
            <a:ext cx="4064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3" name="Curved Down Arrow 2"/>
          <p:cNvSpPr/>
          <p:nvPr/>
        </p:nvSpPr>
        <p:spPr>
          <a:xfrm>
            <a:off x="3159125" y="2025650"/>
            <a:ext cx="955675" cy="4413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4267200"/>
            <a:ext cx="259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so that the child is on the same side of its parent as its parent is to the grandparent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233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sp>
        <p:nvSpPr>
          <p:cNvPr id="14233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cxnSp>
        <p:nvCxnSpPr>
          <p:cNvPr id="7" name="Straight Connector 6"/>
          <p:cNvCxnSpPr>
            <a:stCxn id="142338" idx="2"/>
            <a:endCxn id="14233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1" name="TextBox 7"/>
          <p:cNvSpPr txBox="1">
            <a:spLocks noChangeArrowheads="1"/>
          </p:cNvSpPr>
          <p:nvPr/>
        </p:nvSpPr>
        <p:spPr bwMode="auto">
          <a:xfrm>
            <a:off x="346710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0" name="Straight Connector 9"/>
          <p:cNvCxnSpPr>
            <a:stCxn id="142341" idx="0"/>
            <a:endCxn id="142339" idx="2"/>
          </p:cNvCxnSpPr>
          <p:nvPr/>
        </p:nvCxnSpPr>
        <p:spPr>
          <a:xfrm flipH="1" flipV="1">
            <a:off x="3613150" y="2651125"/>
            <a:ext cx="50165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34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267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3362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143363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cxnSp>
        <p:nvCxnSpPr>
          <p:cNvPr id="7" name="Straight Connector 6"/>
          <p:cNvCxnSpPr>
            <a:stCxn id="143362" idx="2"/>
            <a:endCxn id="143363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5" name="TextBox 7"/>
          <p:cNvSpPr txBox="1">
            <a:spLocks noChangeArrowheads="1"/>
          </p:cNvSpPr>
          <p:nvPr/>
        </p:nvSpPr>
        <p:spPr bwMode="auto">
          <a:xfrm>
            <a:off x="346710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0" name="Straight Connector 9"/>
          <p:cNvCxnSpPr>
            <a:stCxn id="143365" idx="0"/>
            <a:endCxn id="143363" idx="2"/>
          </p:cNvCxnSpPr>
          <p:nvPr/>
        </p:nvCxnSpPr>
        <p:spPr>
          <a:xfrm flipH="1" flipV="1">
            <a:off x="3613150" y="2651125"/>
            <a:ext cx="50165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67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267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4386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144387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cxnSp>
        <p:nvCxnSpPr>
          <p:cNvPr id="7" name="Straight Connector 6"/>
          <p:cNvCxnSpPr>
            <a:stCxn id="144386" idx="2"/>
            <a:endCxn id="144387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89" name="TextBox 7"/>
          <p:cNvSpPr txBox="1">
            <a:spLocks noChangeArrowheads="1"/>
          </p:cNvSpPr>
          <p:nvPr/>
        </p:nvSpPr>
        <p:spPr bwMode="auto">
          <a:xfrm>
            <a:off x="3467100" y="294005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0" name="Straight Connector 9"/>
          <p:cNvCxnSpPr>
            <a:stCxn id="144389" idx="0"/>
            <a:endCxn id="144387" idx="2"/>
          </p:cNvCxnSpPr>
          <p:nvPr/>
        </p:nvCxnSpPr>
        <p:spPr>
          <a:xfrm flipH="1" flipV="1">
            <a:off x="3613150" y="2651125"/>
            <a:ext cx="50165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391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4267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left </a:t>
            </a:r>
          </a:p>
        </p:txBody>
      </p:sp>
      <p:sp>
        <p:nvSpPr>
          <p:cNvPr id="3" name="Curved Up Arrow 2"/>
          <p:cNvSpPr/>
          <p:nvPr/>
        </p:nvSpPr>
        <p:spPr>
          <a:xfrm rot="10800000">
            <a:off x="2212975" y="1398588"/>
            <a:ext cx="908050" cy="4048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Rotation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58925"/>
            <a:ext cx="83978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541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45411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45410" idx="2"/>
            <a:endCxn id="145411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3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10" name="Straight Connector 9"/>
          <p:cNvCxnSpPr>
            <a:stCxn id="145413" idx="0"/>
            <a:endCxn id="145410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415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643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4643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46434" idx="2"/>
            <a:endCxn id="14643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7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10" name="Straight Connector 9"/>
          <p:cNvCxnSpPr>
            <a:stCxn id="146437" idx="0"/>
            <a:endCxn id="146434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43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46440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46435" idx="2"/>
            <a:endCxn id="146440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745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4745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47458" idx="2"/>
            <a:endCxn id="14745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1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10" name="Straight Connector 9"/>
          <p:cNvCxnSpPr>
            <a:stCxn id="147461" idx="0"/>
            <a:endCxn id="147458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46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47464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47459" idx="2"/>
            <a:endCxn id="147464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42672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/>
              <a:t>fox</a:t>
            </a:r>
            <a:r>
              <a:rPr lang="en-US" dirty="0"/>
              <a:t>'s parent and its parent's sibling are both red.  Change colors.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8482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sp>
        <p:nvSpPr>
          <p:cNvPr id="148483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48482" idx="2"/>
            <a:endCxn id="148483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5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48485" idx="0"/>
            <a:endCxn id="148482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487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48488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48483" idx="2"/>
            <a:endCxn id="148488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42672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/>
              <a:t>fox</a:t>
            </a:r>
            <a:r>
              <a:rPr lang="en-US" dirty="0"/>
              <a:t>'s parent and its parent's sibling are both red.  Change colors.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49506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sp>
        <p:nvSpPr>
          <p:cNvPr id="149507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49506" idx="2"/>
            <a:endCxn id="149507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09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49509" idx="0"/>
            <a:endCxn id="149506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511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49512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49507" idx="2"/>
            <a:endCxn id="149512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42672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can change </a:t>
            </a:r>
            <a:r>
              <a:rPr lang="en-US" i="1" dirty="0"/>
              <a:t>brown</a:t>
            </a:r>
            <a:r>
              <a:rPr lang="en-US" dirty="0"/>
              <a:t>'s color to black and not violate #4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053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0531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50530" idx="2"/>
            <a:endCxn id="150531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533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0533" idx="0"/>
            <a:endCxn id="150530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535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0536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0531" idx="2"/>
            <a:endCxn id="150536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71600" y="4267200"/>
            <a:ext cx="2590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can change </a:t>
            </a:r>
            <a:r>
              <a:rPr lang="en-US" i="1" dirty="0"/>
              <a:t>brown</a:t>
            </a:r>
            <a:r>
              <a:rPr lang="en-US" dirty="0"/>
              <a:t>'s color to black and not violate #4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155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155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51554" idx="2"/>
            <a:endCxn id="15155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7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1557" idx="0"/>
            <a:endCxn id="151554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5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1560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1555" idx="2"/>
            <a:endCxn id="151560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2" name="TextBox 12"/>
          <p:cNvSpPr txBox="1">
            <a:spLocks noChangeArrowheads="1"/>
          </p:cNvSpPr>
          <p:nvPr/>
        </p:nvSpPr>
        <p:spPr bwMode="auto">
          <a:xfrm>
            <a:off x="29654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14" name="Straight Connector 13"/>
          <p:cNvCxnSpPr>
            <a:stCxn id="151560" idx="2"/>
            <a:endCxn id="151562" idx="0"/>
          </p:cNvCxnSpPr>
          <p:nvPr/>
        </p:nvCxnSpPr>
        <p:spPr>
          <a:xfrm>
            <a:off x="3117850" y="3297238"/>
            <a:ext cx="4953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257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257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52578" idx="2"/>
            <a:endCxn id="15257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1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2581" idx="0"/>
            <a:endCxn id="152578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2584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2579" idx="2"/>
            <a:endCxn id="152584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586" name="TextBox 12"/>
          <p:cNvSpPr txBox="1">
            <a:spLocks noChangeArrowheads="1"/>
          </p:cNvSpPr>
          <p:nvPr/>
        </p:nvSpPr>
        <p:spPr bwMode="auto">
          <a:xfrm>
            <a:off x="29654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14" name="Straight Connector 13"/>
          <p:cNvCxnSpPr>
            <a:stCxn id="152584" idx="2"/>
            <a:endCxn id="152586" idx="0"/>
          </p:cNvCxnSpPr>
          <p:nvPr/>
        </p:nvCxnSpPr>
        <p:spPr>
          <a:xfrm>
            <a:off x="3117850" y="3297238"/>
            <a:ext cx="4953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so that red child is on same side of its parent as its parent is to the grandparent</a:t>
            </a:r>
          </a:p>
        </p:txBody>
      </p:sp>
      <p:sp>
        <p:nvSpPr>
          <p:cNvPr id="17" name="Curved Up Arrow 16"/>
          <p:cNvSpPr/>
          <p:nvPr/>
        </p:nvSpPr>
        <p:spPr>
          <a:xfrm rot="10800000">
            <a:off x="2663825" y="2789238"/>
            <a:ext cx="908050" cy="4048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3602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3603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7" name="Straight Connector 6"/>
          <p:cNvCxnSpPr>
            <a:stCxn id="153602" idx="2"/>
            <a:endCxn id="153603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5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3605" idx="0"/>
            <a:endCxn id="153602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07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3608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11" name="Straight Connector 10"/>
          <p:cNvCxnSpPr>
            <a:stCxn id="153603" idx="2"/>
            <a:endCxn id="153608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10" name="TextBox 12"/>
          <p:cNvSpPr txBox="1">
            <a:spLocks noChangeArrowheads="1"/>
          </p:cNvSpPr>
          <p:nvPr/>
        </p:nvSpPr>
        <p:spPr bwMode="auto">
          <a:xfrm>
            <a:off x="19875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4" name="Straight Connector 13"/>
          <p:cNvCxnSpPr>
            <a:stCxn id="153608" idx="2"/>
            <a:endCxn id="153610" idx="0"/>
          </p:cNvCxnSpPr>
          <p:nvPr/>
        </p:nvCxnSpPr>
        <p:spPr>
          <a:xfrm flipH="1">
            <a:off x="2635250" y="3297238"/>
            <a:ext cx="4826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</a:t>
            </a:r>
            <a:r>
              <a:rPr lang="en-US" i="1" dirty="0"/>
              <a:t>fox</a:t>
            </a:r>
            <a:r>
              <a:rPr lang="en-US" dirty="0"/>
              <a:t>'s parent and grandparent colors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4626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4627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54626" idx="2"/>
            <a:endCxn id="154627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29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4629" idx="0"/>
            <a:endCxn id="154626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1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4632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cxnSp>
        <p:nvCxnSpPr>
          <p:cNvPr id="11" name="Straight Connector 10"/>
          <p:cNvCxnSpPr>
            <a:stCxn id="154627" idx="2"/>
            <a:endCxn id="154632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34" name="TextBox 12"/>
          <p:cNvSpPr txBox="1">
            <a:spLocks noChangeArrowheads="1"/>
          </p:cNvSpPr>
          <p:nvPr/>
        </p:nvSpPr>
        <p:spPr bwMode="auto">
          <a:xfrm>
            <a:off x="19875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4" name="Straight Connector 13"/>
          <p:cNvCxnSpPr>
            <a:stCxn id="154632" idx="2"/>
            <a:endCxn id="154634" idx="0"/>
          </p:cNvCxnSpPr>
          <p:nvPr/>
        </p:nvCxnSpPr>
        <p:spPr>
          <a:xfrm flipH="1">
            <a:off x="2635250" y="3297238"/>
            <a:ext cx="4826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</a:t>
            </a:r>
            <a:r>
              <a:rPr lang="en-US" i="1" dirty="0"/>
              <a:t>fox</a:t>
            </a:r>
            <a:r>
              <a:rPr lang="en-US" dirty="0"/>
              <a:t>'s parent and grandparent colors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Rotation (cont.)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4922838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565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5651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55650" idx="2"/>
            <a:endCxn id="155651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3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5653" idx="0"/>
            <a:endCxn id="155650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5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5656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cxnSp>
        <p:nvCxnSpPr>
          <p:cNvPr id="11" name="Straight Connector 10"/>
          <p:cNvCxnSpPr>
            <a:stCxn id="155651" idx="2"/>
            <a:endCxn id="155656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58" name="TextBox 12"/>
          <p:cNvSpPr txBox="1">
            <a:spLocks noChangeArrowheads="1"/>
          </p:cNvSpPr>
          <p:nvPr/>
        </p:nvSpPr>
        <p:spPr bwMode="auto">
          <a:xfrm>
            <a:off x="1987550" y="34559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4" name="Straight Connector 13"/>
          <p:cNvCxnSpPr>
            <a:stCxn id="155656" idx="2"/>
            <a:endCxn id="155658" idx="0"/>
          </p:cNvCxnSpPr>
          <p:nvPr/>
        </p:nvCxnSpPr>
        <p:spPr>
          <a:xfrm flipH="1">
            <a:off x="2635250" y="3297238"/>
            <a:ext cx="48260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about </a:t>
            </a:r>
            <a:r>
              <a:rPr lang="en-US" i="1" dirty="0"/>
              <a:t>quick</a:t>
            </a:r>
          </a:p>
        </p:txBody>
      </p:sp>
      <p:sp>
        <p:nvSpPr>
          <p:cNvPr id="17" name="Curved Down Arrow 16"/>
          <p:cNvSpPr/>
          <p:nvPr/>
        </p:nvSpPr>
        <p:spPr>
          <a:xfrm>
            <a:off x="3159125" y="2060575"/>
            <a:ext cx="955675" cy="4413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667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667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cxnSp>
        <p:nvCxnSpPr>
          <p:cNvPr id="7" name="Straight Connector 6"/>
          <p:cNvCxnSpPr>
            <a:stCxn id="156674" idx="2"/>
            <a:endCxn id="15667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7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6677" idx="0"/>
            <a:endCxn id="156674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7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6680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6675" idx="2"/>
            <a:endCxn id="156680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2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4" name="Straight Connector 13"/>
          <p:cNvCxnSpPr>
            <a:stCxn id="156675" idx="2"/>
            <a:endCxn id="156682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right about </a:t>
            </a:r>
            <a:r>
              <a:rPr lang="en-US" i="1" dirty="0"/>
              <a:t>quick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4800" y="35814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769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769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cxnSp>
        <p:nvCxnSpPr>
          <p:cNvPr id="7" name="Straight Connector 6"/>
          <p:cNvCxnSpPr>
            <a:stCxn id="157698" idx="2"/>
            <a:endCxn id="15769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1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7701" idx="0"/>
            <a:endCxn id="157698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7704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7699" idx="2"/>
            <a:endCxn id="157704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6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4" name="Straight Connector 13"/>
          <p:cNvCxnSpPr>
            <a:stCxn id="157699" idx="2"/>
            <a:endCxn id="157706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8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57706" idx="2"/>
            <a:endCxn id="157708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8722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8723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cxnSp>
        <p:nvCxnSpPr>
          <p:cNvPr id="7" name="Straight Connector 6"/>
          <p:cNvCxnSpPr>
            <a:stCxn id="158722" idx="2"/>
            <a:endCxn id="158723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5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8725" idx="0"/>
            <a:endCxn id="158722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7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8728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fox</a:t>
            </a:r>
          </a:p>
        </p:txBody>
      </p:sp>
      <p:cxnSp>
        <p:nvCxnSpPr>
          <p:cNvPr id="11" name="Straight Connector 10"/>
          <p:cNvCxnSpPr>
            <a:stCxn id="158723" idx="2"/>
            <a:endCxn id="158728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0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4" name="Straight Connector 13"/>
          <p:cNvCxnSpPr>
            <a:stCxn id="158723" idx="2"/>
            <a:endCxn id="158730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32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58730" idx="2"/>
            <a:endCxn id="158732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260850" y="37338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 of parent, parent's sibling and grandparent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59746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59747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59746" idx="2"/>
            <a:endCxn id="159747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49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59749" idx="0"/>
            <a:endCxn id="159746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51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59752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59747" idx="2"/>
            <a:endCxn id="159752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54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14" name="Straight Connector 13"/>
          <p:cNvCxnSpPr>
            <a:stCxn id="159747" idx="2"/>
            <a:endCxn id="159754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56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59754" idx="2"/>
            <a:endCxn id="159756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260850" y="3733800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Change colors of parent, parent's sibling and grandparent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077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60771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60770" idx="2"/>
            <a:endCxn id="160771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3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60773" idx="0"/>
            <a:endCxn id="160770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5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0776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60771" idx="2"/>
            <a:endCxn id="160776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78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14" name="Straight Connector 13"/>
          <p:cNvCxnSpPr>
            <a:stCxn id="160771" idx="2"/>
            <a:endCxn id="160778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780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60778" idx="2"/>
            <a:endCxn id="160780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71600" y="42672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No changes needed</a:t>
            </a:r>
          </a:p>
        </p:txBody>
      </p:sp>
      <p:sp>
        <p:nvSpPr>
          <p:cNvPr id="160783" name="TextBox 18"/>
          <p:cNvSpPr txBox="1">
            <a:spLocks noChangeArrowheads="1"/>
          </p:cNvSpPr>
          <p:nvPr/>
        </p:nvSpPr>
        <p:spPr bwMode="auto">
          <a:xfrm>
            <a:off x="403860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21" name="Straight Connector 20"/>
          <p:cNvCxnSpPr>
            <a:stCxn id="160778" idx="2"/>
            <a:endCxn id="160783" idx="0"/>
          </p:cNvCxnSpPr>
          <p:nvPr/>
        </p:nvCxnSpPr>
        <p:spPr>
          <a:xfrm>
            <a:off x="4260850" y="3297238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179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6179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61794" idx="2"/>
            <a:endCxn id="16179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797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61797" idx="0"/>
            <a:endCxn id="161794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79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1800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61795" idx="2"/>
            <a:endCxn id="161800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2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14" name="Straight Connector 13"/>
          <p:cNvCxnSpPr>
            <a:stCxn id="161795" idx="2"/>
            <a:endCxn id="161802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4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61802" idx="2"/>
            <a:endCxn id="161804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6" name="TextBox 18"/>
          <p:cNvSpPr txBox="1">
            <a:spLocks noChangeArrowheads="1"/>
          </p:cNvSpPr>
          <p:nvPr/>
        </p:nvSpPr>
        <p:spPr bwMode="auto">
          <a:xfrm>
            <a:off x="403860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21" name="Straight Connector 20"/>
          <p:cNvCxnSpPr>
            <a:stCxn id="161802" idx="2"/>
            <a:endCxn id="161806" idx="0"/>
          </p:cNvCxnSpPr>
          <p:nvPr/>
        </p:nvCxnSpPr>
        <p:spPr>
          <a:xfrm>
            <a:off x="4260850" y="3297238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8" name="TextBox 21"/>
          <p:cNvSpPr txBox="1">
            <a:spLocks noChangeArrowheads="1"/>
          </p:cNvSpPr>
          <p:nvPr/>
        </p:nvSpPr>
        <p:spPr bwMode="auto">
          <a:xfrm>
            <a:off x="26225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1804" idx="2"/>
            <a:endCxn id="161808" idx="0"/>
          </p:cNvCxnSpPr>
          <p:nvPr/>
        </p:nvCxnSpPr>
        <p:spPr>
          <a:xfrm flipH="1">
            <a:off x="3270250" y="3917950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281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6281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62818" idx="2"/>
            <a:endCxn id="16281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21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62821" idx="0"/>
            <a:endCxn id="162818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2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2824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62819" idx="2"/>
            <a:endCxn id="162824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26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quick</a:t>
            </a:r>
          </a:p>
        </p:txBody>
      </p:sp>
      <p:cxnSp>
        <p:nvCxnSpPr>
          <p:cNvPr id="14" name="Straight Connector 13"/>
          <p:cNvCxnSpPr>
            <a:stCxn id="162819" idx="2"/>
            <a:endCxn id="162826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28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over</a:t>
            </a:r>
          </a:p>
        </p:txBody>
      </p:sp>
      <p:cxnSp>
        <p:nvCxnSpPr>
          <p:cNvPr id="18" name="Straight Connector 17"/>
          <p:cNvCxnSpPr>
            <a:stCxn id="162826" idx="2"/>
            <a:endCxn id="162828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30" name="TextBox 18"/>
          <p:cNvSpPr txBox="1">
            <a:spLocks noChangeArrowheads="1"/>
          </p:cNvSpPr>
          <p:nvPr/>
        </p:nvSpPr>
        <p:spPr bwMode="auto">
          <a:xfrm>
            <a:off x="403860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the</a:t>
            </a:r>
          </a:p>
        </p:txBody>
      </p:sp>
      <p:cxnSp>
        <p:nvCxnSpPr>
          <p:cNvPr id="21" name="Straight Connector 20"/>
          <p:cNvCxnSpPr>
            <a:stCxn id="162826" idx="2"/>
            <a:endCxn id="162830" idx="0"/>
          </p:cNvCxnSpPr>
          <p:nvPr/>
        </p:nvCxnSpPr>
        <p:spPr>
          <a:xfrm>
            <a:off x="4260850" y="3297238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32" name="TextBox 21"/>
          <p:cNvSpPr txBox="1">
            <a:spLocks noChangeArrowheads="1"/>
          </p:cNvSpPr>
          <p:nvPr/>
        </p:nvSpPr>
        <p:spPr bwMode="auto">
          <a:xfrm>
            <a:off x="26225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2828" idx="2"/>
            <a:endCxn id="162832" idx="0"/>
          </p:cNvCxnSpPr>
          <p:nvPr/>
        </p:nvCxnSpPr>
        <p:spPr>
          <a:xfrm flipH="1">
            <a:off x="3270250" y="3917950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1700" y="4724400"/>
            <a:ext cx="2590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Because </a:t>
            </a:r>
            <a:r>
              <a:rPr lang="en-US" i="1" dirty="0"/>
              <a:t>over </a:t>
            </a:r>
            <a:r>
              <a:rPr lang="en-US" dirty="0"/>
              <a:t>and </a:t>
            </a:r>
            <a:r>
              <a:rPr lang="en-US" i="1" dirty="0"/>
              <a:t>the </a:t>
            </a:r>
            <a:r>
              <a:rPr lang="en-US" dirty="0"/>
              <a:t>are both red, change parent, parent's sibling and grandparent colors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222750" y="4556125"/>
            <a:ext cx="1354138" cy="573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3842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63843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63842" idx="2"/>
            <a:endCxn id="163843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5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63845" idx="0"/>
            <a:endCxn id="163842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7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3848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63843" idx="2"/>
            <a:endCxn id="163848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0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4" name="Straight Connector 13"/>
          <p:cNvCxnSpPr>
            <a:stCxn id="163843" idx="2"/>
            <a:endCxn id="163850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2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over</a:t>
            </a:r>
          </a:p>
        </p:txBody>
      </p:sp>
      <p:cxnSp>
        <p:nvCxnSpPr>
          <p:cNvPr id="18" name="Straight Connector 17"/>
          <p:cNvCxnSpPr>
            <a:stCxn id="163850" idx="2"/>
            <a:endCxn id="163852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4" name="TextBox 18"/>
          <p:cNvSpPr txBox="1">
            <a:spLocks noChangeArrowheads="1"/>
          </p:cNvSpPr>
          <p:nvPr/>
        </p:nvSpPr>
        <p:spPr bwMode="auto">
          <a:xfrm>
            <a:off x="403860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21" name="Straight Connector 20"/>
          <p:cNvCxnSpPr>
            <a:stCxn id="163850" idx="2"/>
            <a:endCxn id="163854" idx="0"/>
          </p:cNvCxnSpPr>
          <p:nvPr/>
        </p:nvCxnSpPr>
        <p:spPr>
          <a:xfrm>
            <a:off x="4260850" y="3297238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56" name="TextBox 21"/>
          <p:cNvSpPr txBox="1">
            <a:spLocks noChangeArrowheads="1"/>
          </p:cNvSpPr>
          <p:nvPr/>
        </p:nvSpPr>
        <p:spPr bwMode="auto">
          <a:xfrm>
            <a:off x="26225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3852" idx="2"/>
            <a:endCxn id="163856" idx="0"/>
          </p:cNvCxnSpPr>
          <p:nvPr/>
        </p:nvCxnSpPr>
        <p:spPr>
          <a:xfrm flipH="1">
            <a:off x="3270250" y="3917950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22750" y="4556125"/>
            <a:ext cx="1354138" cy="573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4866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164867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jumps</a:t>
            </a:r>
          </a:p>
        </p:txBody>
      </p:sp>
      <p:cxnSp>
        <p:nvCxnSpPr>
          <p:cNvPr id="7" name="Straight Connector 6"/>
          <p:cNvCxnSpPr>
            <a:stCxn id="164866" idx="2"/>
            <a:endCxn id="164867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69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0" name="Straight Connector 9"/>
          <p:cNvCxnSpPr>
            <a:stCxn id="164869" idx="0"/>
            <a:endCxn id="164866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71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>
                <a:solidFill>
                  <a:srgbClr val="FF0000"/>
                </a:solidFill>
              </a:rPr>
              <a:t>A red node always has black children (a </a:t>
            </a:r>
            <a:r>
              <a:rPr lang="en-US" sz="16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4872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11" name="Straight Connector 10"/>
          <p:cNvCxnSpPr>
            <a:stCxn id="164867" idx="2"/>
            <a:endCxn id="164872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74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14" name="Straight Connector 13"/>
          <p:cNvCxnSpPr>
            <a:stCxn id="164867" idx="2"/>
            <a:endCxn id="164874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76" name="TextBox 16"/>
          <p:cNvSpPr txBox="1">
            <a:spLocks noChangeArrowheads="1"/>
          </p:cNvSpPr>
          <p:nvPr/>
        </p:nvSpPr>
        <p:spPr bwMode="auto">
          <a:xfrm>
            <a:off x="311785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over</a:t>
            </a:r>
          </a:p>
        </p:txBody>
      </p:sp>
      <p:cxnSp>
        <p:nvCxnSpPr>
          <p:cNvPr id="18" name="Straight Connector 17"/>
          <p:cNvCxnSpPr>
            <a:stCxn id="164874" idx="2"/>
            <a:endCxn id="164876" idx="0"/>
          </p:cNvCxnSpPr>
          <p:nvPr/>
        </p:nvCxnSpPr>
        <p:spPr>
          <a:xfrm flipH="1">
            <a:off x="3765550" y="3297238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78" name="TextBox 18"/>
          <p:cNvSpPr txBox="1">
            <a:spLocks noChangeArrowheads="1"/>
          </p:cNvSpPr>
          <p:nvPr/>
        </p:nvSpPr>
        <p:spPr bwMode="auto">
          <a:xfrm>
            <a:off x="4038600" y="35480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21" name="Straight Connector 20"/>
          <p:cNvCxnSpPr>
            <a:stCxn id="164874" idx="2"/>
            <a:endCxn id="164878" idx="0"/>
          </p:cNvCxnSpPr>
          <p:nvPr/>
        </p:nvCxnSpPr>
        <p:spPr>
          <a:xfrm>
            <a:off x="4260850" y="3297238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80" name="TextBox 21"/>
          <p:cNvSpPr txBox="1">
            <a:spLocks noChangeArrowheads="1"/>
          </p:cNvSpPr>
          <p:nvPr/>
        </p:nvSpPr>
        <p:spPr bwMode="auto">
          <a:xfrm>
            <a:off x="2622550" y="413702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4876" idx="2"/>
            <a:endCxn id="164880" idx="0"/>
          </p:cNvCxnSpPr>
          <p:nvPr/>
        </p:nvCxnSpPr>
        <p:spPr>
          <a:xfrm flipH="1">
            <a:off x="3270250" y="3917950"/>
            <a:ext cx="495300" cy="219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22750" y="4556125"/>
            <a:ext cx="1354138" cy="573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  <p:sp>
        <p:nvSpPr>
          <p:cNvPr id="20" name="Curved Up Arrow 19"/>
          <p:cNvSpPr/>
          <p:nvPr/>
        </p:nvSpPr>
        <p:spPr>
          <a:xfrm rot="10800000">
            <a:off x="2117725" y="1479550"/>
            <a:ext cx="1060450" cy="406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11.2</a:t>
            </a:r>
          </a:p>
        </p:txBody>
      </p:sp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AVL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5890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sp>
        <p:nvSpPr>
          <p:cNvPr id="165891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65890" idx="2"/>
            <a:endCxn id="165891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3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cxnSp>
        <p:nvCxnSpPr>
          <p:cNvPr id="10" name="Straight Connector 9"/>
          <p:cNvCxnSpPr>
            <a:stCxn id="165893" idx="0"/>
            <a:endCxn id="165890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5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5896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over</a:t>
            </a:r>
          </a:p>
        </p:txBody>
      </p:sp>
      <p:cxnSp>
        <p:nvCxnSpPr>
          <p:cNvPr id="11" name="Straight Connector 10"/>
          <p:cNvCxnSpPr>
            <a:stCxn id="165891" idx="2"/>
            <a:endCxn id="165896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898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4" name="Straight Connector 13"/>
          <p:cNvCxnSpPr>
            <a:stCxn id="165891" idx="2"/>
            <a:endCxn id="165898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0" name="TextBox 16"/>
          <p:cNvSpPr txBox="1">
            <a:spLocks noChangeArrowheads="1"/>
          </p:cNvSpPr>
          <p:nvPr/>
        </p:nvSpPr>
        <p:spPr bwMode="auto">
          <a:xfrm>
            <a:off x="54927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8" name="Straight Connector 17"/>
          <p:cNvCxnSpPr>
            <a:endCxn id="165900" idx="0"/>
          </p:cNvCxnSpPr>
          <p:nvPr/>
        </p:nvCxnSpPr>
        <p:spPr>
          <a:xfrm flipH="1">
            <a:off x="1196975" y="2651125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2" name="TextBox 18"/>
          <p:cNvSpPr txBox="1">
            <a:spLocks noChangeArrowheads="1"/>
          </p:cNvSpPr>
          <p:nvPr/>
        </p:nvSpPr>
        <p:spPr bwMode="auto">
          <a:xfrm>
            <a:off x="147002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21" name="Straight Connector 20"/>
          <p:cNvCxnSpPr>
            <a:endCxn id="165902" idx="0"/>
          </p:cNvCxnSpPr>
          <p:nvPr/>
        </p:nvCxnSpPr>
        <p:spPr>
          <a:xfrm>
            <a:off x="1692275" y="2651125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04" name="TextBox 21"/>
          <p:cNvSpPr txBox="1">
            <a:spLocks noChangeArrowheads="1"/>
          </p:cNvSpPr>
          <p:nvPr/>
        </p:nvSpPr>
        <p:spPr bwMode="auto">
          <a:xfrm>
            <a:off x="2279650" y="35321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5896" idx="2"/>
            <a:endCxn id="165904" idx="0"/>
          </p:cNvCxnSpPr>
          <p:nvPr/>
        </p:nvCxnSpPr>
        <p:spPr>
          <a:xfrm flipH="1">
            <a:off x="2927350" y="3297238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22750" y="4556125"/>
            <a:ext cx="1354138" cy="573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6914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sp>
        <p:nvSpPr>
          <p:cNvPr id="166915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66914" idx="2"/>
            <a:endCxn id="166915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17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cxnSp>
        <p:nvCxnSpPr>
          <p:cNvPr id="10" name="Straight Connector 9"/>
          <p:cNvCxnSpPr>
            <a:stCxn id="166917" idx="0"/>
            <a:endCxn id="166914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19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6920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over</a:t>
            </a:r>
          </a:p>
        </p:txBody>
      </p:sp>
      <p:cxnSp>
        <p:nvCxnSpPr>
          <p:cNvPr id="11" name="Straight Connector 10"/>
          <p:cNvCxnSpPr>
            <a:stCxn id="166915" idx="2"/>
            <a:endCxn id="166920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2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4" name="Straight Connector 13"/>
          <p:cNvCxnSpPr>
            <a:stCxn id="166915" idx="2"/>
            <a:endCxn id="166922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4" name="TextBox 16"/>
          <p:cNvSpPr txBox="1">
            <a:spLocks noChangeArrowheads="1"/>
          </p:cNvSpPr>
          <p:nvPr/>
        </p:nvSpPr>
        <p:spPr bwMode="auto">
          <a:xfrm>
            <a:off x="54927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8" name="Straight Connector 17"/>
          <p:cNvCxnSpPr>
            <a:endCxn id="166924" idx="0"/>
          </p:cNvCxnSpPr>
          <p:nvPr/>
        </p:nvCxnSpPr>
        <p:spPr>
          <a:xfrm flipH="1">
            <a:off x="1196975" y="2651125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6" name="TextBox 18"/>
          <p:cNvSpPr txBox="1">
            <a:spLocks noChangeArrowheads="1"/>
          </p:cNvSpPr>
          <p:nvPr/>
        </p:nvSpPr>
        <p:spPr bwMode="auto">
          <a:xfrm>
            <a:off x="147002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21" name="Straight Connector 20"/>
          <p:cNvCxnSpPr>
            <a:endCxn id="166926" idx="0"/>
          </p:cNvCxnSpPr>
          <p:nvPr/>
        </p:nvCxnSpPr>
        <p:spPr>
          <a:xfrm>
            <a:off x="1692275" y="2651125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28" name="TextBox 21"/>
          <p:cNvSpPr txBox="1">
            <a:spLocks noChangeArrowheads="1"/>
          </p:cNvSpPr>
          <p:nvPr/>
        </p:nvSpPr>
        <p:spPr bwMode="auto">
          <a:xfrm>
            <a:off x="2279650" y="35321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6920" idx="2"/>
            <a:endCxn id="166928" idx="0"/>
          </p:cNvCxnSpPr>
          <p:nvPr/>
        </p:nvCxnSpPr>
        <p:spPr>
          <a:xfrm flipH="1">
            <a:off x="2927350" y="3297238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30" name="TextBox 19"/>
          <p:cNvSpPr txBox="1">
            <a:spLocks noChangeArrowheads="1"/>
          </p:cNvSpPr>
          <p:nvPr/>
        </p:nvSpPr>
        <p:spPr bwMode="auto">
          <a:xfrm>
            <a:off x="1174750" y="353377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dog</a:t>
            </a:r>
          </a:p>
        </p:txBody>
      </p:sp>
      <p:cxnSp>
        <p:nvCxnSpPr>
          <p:cNvPr id="25" name="Straight Connector 24"/>
          <p:cNvCxnSpPr>
            <a:endCxn id="166930" idx="0"/>
          </p:cNvCxnSpPr>
          <p:nvPr/>
        </p:nvCxnSpPr>
        <p:spPr>
          <a:xfrm flipH="1">
            <a:off x="1822450" y="3298825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 Example (cont.)</a:t>
            </a:r>
          </a:p>
        </p:txBody>
      </p:sp>
      <p:sp>
        <p:nvSpPr>
          <p:cNvPr id="167938" name="TextBox 3"/>
          <p:cNvSpPr txBox="1">
            <a:spLocks noChangeArrowheads="1"/>
          </p:cNvSpPr>
          <p:nvPr/>
        </p:nvSpPr>
        <p:spPr bwMode="auto">
          <a:xfrm>
            <a:off x="2057400" y="1655763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jumps</a:t>
            </a:r>
          </a:p>
        </p:txBody>
      </p:sp>
      <p:sp>
        <p:nvSpPr>
          <p:cNvPr id="167939" name="TextBox 4"/>
          <p:cNvSpPr txBox="1">
            <a:spLocks noChangeArrowheads="1"/>
          </p:cNvSpPr>
          <p:nvPr/>
        </p:nvSpPr>
        <p:spPr bwMode="auto">
          <a:xfrm>
            <a:off x="296545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quick</a:t>
            </a:r>
          </a:p>
        </p:txBody>
      </p:sp>
      <p:cxnSp>
        <p:nvCxnSpPr>
          <p:cNvPr id="7" name="Straight Connector 6"/>
          <p:cNvCxnSpPr>
            <a:stCxn id="167938" idx="2"/>
            <a:endCxn id="167939" idx="0"/>
          </p:cNvCxnSpPr>
          <p:nvPr/>
        </p:nvCxnSpPr>
        <p:spPr>
          <a:xfrm>
            <a:off x="2705100" y="2025650"/>
            <a:ext cx="90805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41" name="TextBox 7"/>
          <p:cNvSpPr txBox="1">
            <a:spLocks noChangeArrowheads="1"/>
          </p:cNvSpPr>
          <p:nvPr/>
        </p:nvSpPr>
        <p:spPr bwMode="auto">
          <a:xfrm>
            <a:off x="1143000" y="22812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brown</a:t>
            </a:r>
          </a:p>
        </p:txBody>
      </p:sp>
      <p:cxnSp>
        <p:nvCxnSpPr>
          <p:cNvPr id="10" name="Straight Connector 9"/>
          <p:cNvCxnSpPr>
            <a:stCxn id="167941" idx="0"/>
            <a:endCxn id="167938" idx="2"/>
          </p:cNvCxnSpPr>
          <p:nvPr/>
        </p:nvCxnSpPr>
        <p:spPr>
          <a:xfrm flipV="1">
            <a:off x="1790700" y="2025650"/>
            <a:ext cx="914400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43" name="Rectangle 14"/>
          <p:cNvSpPr>
            <a:spLocks noChangeArrowheads="1"/>
          </p:cNvSpPr>
          <p:nvPr/>
        </p:nvSpPr>
        <p:spPr bwMode="auto">
          <a:xfrm>
            <a:off x="5334000" y="1398588"/>
            <a:ext cx="3581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Invariants: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node is either red or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root is always black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A red node always has black children (a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600"/>
              <a:t> pointer is considered to refer to a black node)</a:t>
            </a:r>
          </a:p>
          <a:p>
            <a:pPr marL="685800" lvl="1" indent="-228600">
              <a:buFont typeface="Tw Cen MT" pitchFamily="34" charset="0"/>
              <a:buAutoNum type="arabicPeriod"/>
            </a:pPr>
            <a:r>
              <a:rPr lang="en-US" sz="1600"/>
              <a:t>The number of black nodes in any path from the root to a leaf is the same</a:t>
            </a:r>
          </a:p>
        </p:txBody>
      </p:sp>
      <p:sp>
        <p:nvSpPr>
          <p:cNvPr id="167944" name="TextBox 8"/>
          <p:cNvSpPr txBox="1">
            <a:spLocks noChangeArrowheads="1"/>
          </p:cNvSpPr>
          <p:nvPr/>
        </p:nvSpPr>
        <p:spPr bwMode="auto">
          <a:xfrm>
            <a:off x="2470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over</a:t>
            </a:r>
          </a:p>
        </p:txBody>
      </p:sp>
      <p:cxnSp>
        <p:nvCxnSpPr>
          <p:cNvPr id="11" name="Straight Connector 10"/>
          <p:cNvCxnSpPr>
            <a:stCxn id="167939" idx="2"/>
            <a:endCxn id="167944" idx="0"/>
          </p:cNvCxnSpPr>
          <p:nvPr/>
        </p:nvCxnSpPr>
        <p:spPr>
          <a:xfrm flipH="1">
            <a:off x="3117850" y="2651125"/>
            <a:ext cx="4953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46" name="TextBox 12"/>
          <p:cNvSpPr txBox="1">
            <a:spLocks noChangeArrowheads="1"/>
          </p:cNvSpPr>
          <p:nvPr/>
        </p:nvSpPr>
        <p:spPr bwMode="auto">
          <a:xfrm>
            <a:off x="3613150" y="29273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4" name="Straight Connector 13"/>
          <p:cNvCxnSpPr>
            <a:stCxn id="167939" idx="2"/>
            <a:endCxn id="167946" idx="0"/>
          </p:cNvCxnSpPr>
          <p:nvPr/>
        </p:nvCxnSpPr>
        <p:spPr>
          <a:xfrm>
            <a:off x="3613150" y="2651125"/>
            <a:ext cx="647700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48" name="TextBox 16"/>
          <p:cNvSpPr txBox="1">
            <a:spLocks noChangeArrowheads="1"/>
          </p:cNvSpPr>
          <p:nvPr/>
        </p:nvSpPr>
        <p:spPr bwMode="auto">
          <a:xfrm>
            <a:off x="54927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The</a:t>
            </a:r>
          </a:p>
        </p:txBody>
      </p:sp>
      <p:cxnSp>
        <p:nvCxnSpPr>
          <p:cNvPr id="18" name="Straight Connector 17"/>
          <p:cNvCxnSpPr>
            <a:endCxn id="167948" idx="0"/>
          </p:cNvCxnSpPr>
          <p:nvPr/>
        </p:nvCxnSpPr>
        <p:spPr>
          <a:xfrm flipH="1">
            <a:off x="1196975" y="2651125"/>
            <a:ext cx="49530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50" name="TextBox 18"/>
          <p:cNvSpPr txBox="1">
            <a:spLocks noChangeArrowheads="1"/>
          </p:cNvSpPr>
          <p:nvPr/>
        </p:nvSpPr>
        <p:spPr bwMode="auto">
          <a:xfrm>
            <a:off x="1470025" y="290195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fox</a:t>
            </a:r>
          </a:p>
        </p:txBody>
      </p:sp>
      <p:cxnSp>
        <p:nvCxnSpPr>
          <p:cNvPr id="21" name="Straight Connector 20"/>
          <p:cNvCxnSpPr>
            <a:endCxn id="167950" idx="0"/>
          </p:cNvCxnSpPr>
          <p:nvPr/>
        </p:nvCxnSpPr>
        <p:spPr>
          <a:xfrm>
            <a:off x="1692275" y="2651125"/>
            <a:ext cx="425450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52" name="TextBox 21"/>
          <p:cNvSpPr txBox="1">
            <a:spLocks noChangeArrowheads="1"/>
          </p:cNvSpPr>
          <p:nvPr/>
        </p:nvSpPr>
        <p:spPr bwMode="auto">
          <a:xfrm>
            <a:off x="2279650" y="353218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lazy</a:t>
            </a:r>
          </a:p>
        </p:txBody>
      </p:sp>
      <p:cxnSp>
        <p:nvCxnSpPr>
          <p:cNvPr id="23" name="Straight Connector 22"/>
          <p:cNvCxnSpPr>
            <a:stCxn id="167944" idx="2"/>
            <a:endCxn id="167952" idx="0"/>
          </p:cNvCxnSpPr>
          <p:nvPr/>
        </p:nvCxnSpPr>
        <p:spPr>
          <a:xfrm flipH="1">
            <a:off x="2927350" y="3297238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54" name="TextBox 19"/>
          <p:cNvSpPr txBox="1">
            <a:spLocks noChangeArrowheads="1"/>
          </p:cNvSpPr>
          <p:nvPr/>
        </p:nvSpPr>
        <p:spPr bwMode="auto">
          <a:xfrm>
            <a:off x="1174750" y="353377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dog</a:t>
            </a:r>
          </a:p>
        </p:txBody>
      </p:sp>
      <p:cxnSp>
        <p:nvCxnSpPr>
          <p:cNvPr id="25" name="Straight Connector 24"/>
          <p:cNvCxnSpPr>
            <a:endCxn id="167954" idx="0"/>
          </p:cNvCxnSpPr>
          <p:nvPr/>
        </p:nvCxnSpPr>
        <p:spPr>
          <a:xfrm flipH="1">
            <a:off x="1822450" y="3298825"/>
            <a:ext cx="190500" cy="234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17725" y="4724400"/>
            <a:ext cx="1819275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Balanced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Implementation of a Red-Black Tree Class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" y="1576388"/>
            <a:ext cx="70866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Implementation of a Red-Black Tree Class (cont.)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17650"/>
            <a:ext cx="37465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14688"/>
            <a:ext cx="589756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Red-Black Tree Insertion</a:t>
            </a:r>
            <a:endParaRPr lang="en-US" dirty="0"/>
          </a:p>
        </p:txBody>
      </p:sp>
      <p:sp>
        <p:nvSpPr>
          <p:cNvPr id="17101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insertion algorithm can be implemented with a data structure that has a pointer to the parent of each node</a:t>
            </a:r>
          </a:p>
          <a:p>
            <a:pPr eaLnBrk="1" hangingPunct="1"/>
            <a:r>
              <a:rPr lang="en-US" smtClean="0"/>
              <a:t>The following algorithm detects the need for fix-ups from the grandparent level</a:t>
            </a:r>
          </a:p>
          <a:p>
            <a:pPr eaLnBrk="1" hangingPunct="1"/>
            <a:r>
              <a:rPr lang="en-US" smtClean="0"/>
              <a:t>Also, whenever a black node with two red children is detected on the way down the tree, it is changed to red and the children are changed to black; any resulting problems can be fixed on the way 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Red-Black Tree Insertion (cont.)</a:t>
            </a: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25" y="1603375"/>
            <a:ext cx="410845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25" y="3421063"/>
            <a:ext cx="4137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Starter Function</a:t>
            </a:r>
          </a:p>
        </p:txBody>
      </p:sp>
      <p:sp>
        <p:nvSpPr>
          <p:cNvPr id="173058" name="Rectangle 4"/>
          <p:cNvSpPr>
            <a:spLocks noChangeArrowheads="1"/>
          </p:cNvSpPr>
          <p:nvPr/>
        </p:nvSpPr>
        <p:spPr bwMode="auto">
          <a:xfrm>
            <a:off x="457200" y="1828800"/>
            <a:ext cx="86868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template&lt;typename Item_Type&gt;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bool Red_Black_Tree&lt;Item_Type&gt;::insert(const Item_Type&amp; item)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if (this-&gt;root == NULL) {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RBNode&lt;Item_Type&gt;* new_root = new RBNode&lt;Item_Type&gt;(item);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new_root-&gt;is_red = false;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this-&gt;root = new_root;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else {</a:t>
            </a:r>
          </a:p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  // Call the recursive insert function.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bool return_value = insert(this-&gt;root, item);</a:t>
            </a:r>
          </a:p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  // Force the root to be black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set_red(this-&gt;root, false);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 return return_value;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US" sz="16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Recursive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 </a:t>
            </a:r>
            <a:r>
              <a:rPr lang="en-US" smtClean="0"/>
              <a:t>Function</a:t>
            </a: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3719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424113"/>
            <a:ext cx="45085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03600"/>
            <a:ext cx="27511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25875"/>
            <a:ext cx="39862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97363"/>
            <a:ext cx="29749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181600"/>
            <a:ext cx="36782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Function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is_red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2157413"/>
            <a:ext cx="6124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1962 G.M. </a:t>
            </a:r>
            <a:r>
              <a:rPr lang="en-US" dirty="0" err="1"/>
              <a:t>Adel'son-Vel'skiî</a:t>
            </a:r>
            <a:r>
              <a:rPr lang="en-US" dirty="0"/>
              <a:t> </a:t>
            </a:r>
            <a:r>
              <a:rPr lang="en-US" dirty="0" smtClean="0"/>
              <a:t>and E.M. Landis developed a self-balancing tree. The tree is known by their initials: </a:t>
            </a:r>
            <a:r>
              <a:rPr lang="en-US" i="1" dirty="0" smtClean="0"/>
              <a:t>AVL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AVL tree algorithm keeps track of the difference in height of each subtree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 items are added to or removed from a tree, the balance of each subtree from the insertion or removal point up to the root is updated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balance gets out of the range -1 to +1, the tree is rotated to bring it back into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Function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set_red</a:t>
            </a:r>
            <a:endParaRPr lang="en-US" smtClean="0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2271713"/>
            <a:ext cx="54197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Remove a node only if it is a leaf or has only one child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Otherwise, the node containing the inorder predecessor of the value being removed is removed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node removed is red, nothing further is done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node removed is black and has a red child, then the red child takes its place and is colored black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a black leaf is removed, the </a:t>
            </a:r>
            <a:r>
              <a:rPr lang="en-US" smtClean="0"/>
              <a:t>black height </a:t>
            </a:r>
            <a:r>
              <a:rPr lang="en-US" dirty="0" smtClean="0"/>
              <a:t>becomes unbalanced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programming project at the end of the chapter describes other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Performance of a Red-Black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upper limit on the height for a Red-Black tree is 2 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 + 2 which is still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 with AVL trees, the average performance is significantly better than the worst-case performance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Empirical studies show that the average cost of searching a Red-Black tree built from random values is 1.002 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Red-Black trees and AVL trees both give performance close to the performance of a complete binary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 vs. AVL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Insertion and removal are faster for Red-Black trees</a:t>
            </a:r>
          </a:p>
          <a:p>
            <a:r>
              <a:rPr lang="en-US" dirty="0" smtClean="0"/>
              <a:t>Retrieval is faster for AVL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11.4</a:t>
            </a:r>
          </a:p>
        </p:txBody>
      </p:sp>
      <p:sp>
        <p:nvSpPr>
          <p:cNvPr id="179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2-3 Trees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2-3 Trees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2-3 tree consists of nodes designated as either </a:t>
            </a:r>
            <a:r>
              <a:rPr lang="en-US" i="1" dirty="0" smtClean="0"/>
              <a:t>2-nodes</a:t>
            </a:r>
            <a:r>
              <a:rPr lang="en-US" dirty="0" smtClean="0"/>
              <a:t> or </a:t>
            </a:r>
            <a:r>
              <a:rPr lang="en-US" i="1" dirty="0" smtClean="0"/>
              <a:t>3-nodes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2-node is the same as a binary search tree node: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it contains a data field and references to two child nodes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one child node contains data less than the node's data value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other child contains data greater than the node's data value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3-node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contains two data fields, ordered so that first is less than the second, and references to three children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One child contains data values less than the first data field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One child contains data values between the two data fields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One child contains data values greater than the second data field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All the leaves of a 2-3 tree are at the lowest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2-3 Trees (cont.)</a:t>
            </a:r>
          </a:p>
        </p:txBody>
      </p:sp>
      <p:pic>
        <p:nvPicPr>
          <p:cNvPr id="181250" name="Picture 2" descr="C:\Documents and Settings\Administrator\My Documents\Koffman\PPTs\JPEGS\JWCL233_Koffman JPG files\ch09\w028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73152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1" name="Picture 3" descr="C:\Documents and Settings\Administrator\My Documents\Koffman\PPTs\JPEGS\JWCL233_Koffman JPG files\ch09\w0283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75977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</a:t>
            </a:r>
          </a:p>
        </p:txBody>
      </p:sp>
      <p:sp>
        <p:nvSpPr>
          <p:cNvPr id="182274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1600200"/>
            <a:ext cx="7394575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smtClean="0"/>
              <a:t>Searching a 2-3 tree is very similar to searching a binary search 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200" b="1" smtClean="0"/>
              <a:t> </a:t>
            </a:r>
            <a:r>
              <a:rPr lang="en-US" sz="1200" smtClean="0"/>
              <a:t>the local root is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Return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200" smtClean="0"/>
              <a:t>; the item is not in the 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1200" smtClean="0"/>
              <a:t>this is a 2-node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1200" b="1" smtClean="0"/>
              <a:t> </a:t>
            </a:r>
            <a:r>
              <a:rPr lang="en-US" sz="1200" smtClean="0"/>
              <a:t>the item is equal to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 Return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 if </a:t>
            </a:r>
            <a:r>
              <a:rPr lang="en-US" sz="1200" smtClean="0"/>
              <a:t>the item is less than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 Recursively search the left subtree.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 Recursively search the right subtree.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200" b="1" smtClean="0"/>
              <a:t> </a:t>
            </a:r>
            <a:r>
              <a:rPr lang="en-US" sz="1200" smtClean="0"/>
              <a:t>// </a:t>
            </a:r>
            <a:r>
              <a:rPr lang="en-US" sz="1200" i="1" smtClean="0"/>
              <a:t>This is a 3-node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1200" b="1" smtClean="0"/>
              <a:t> </a:t>
            </a:r>
            <a:r>
              <a:rPr lang="en-US" sz="1200" smtClean="0"/>
              <a:t>the item is equal to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 Return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 if </a:t>
            </a:r>
            <a:r>
              <a:rPr lang="en-US" sz="1200" smtClean="0"/>
              <a:t>the item is equal to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data2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Return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data2</a:t>
            </a:r>
            <a:r>
              <a:rPr lang="en-US" sz="1200" smtClean="0"/>
              <a:t> field.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 if </a:t>
            </a:r>
            <a:r>
              <a:rPr lang="en-US" sz="1200" smtClean="0"/>
              <a:t>the item is less than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data1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Recursively search the left subtree.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 if </a:t>
            </a:r>
            <a:r>
              <a:rPr lang="en-US" sz="1200" smtClean="0"/>
              <a:t>the item is less than the 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data2</a:t>
            </a:r>
            <a:r>
              <a:rPr lang="en-US" sz="1200" smtClean="0"/>
              <a:t> field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Recursively search the middle subtree.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b="1" smtClean="0">
                <a:latin typeface="Courier New" pitchFamily="49" charset="0"/>
                <a:cs typeface="Courier New" pitchFamily="49" charset="0"/>
              </a:rPr>
              <a:t> 	else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200" smtClean="0"/>
              <a:t> 	        Recursively search the right subtree.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  <p:sp>
        <p:nvSpPr>
          <p:cNvPr id="50" name="Right Arrow 49"/>
          <p:cNvSpPr/>
          <p:nvPr/>
        </p:nvSpPr>
        <p:spPr>
          <a:xfrm rot="10800000">
            <a:off x="3770313" y="2263775"/>
            <a:ext cx="63817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59288" y="2095500"/>
            <a:ext cx="917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Compare 13 and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97300" y="39878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1812925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2308225" y="3187700"/>
            <a:ext cx="619125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4" idx="0"/>
          </p:cNvCxnSpPr>
          <p:nvPr/>
        </p:nvCxnSpPr>
        <p:spPr>
          <a:xfrm>
            <a:off x="3359150" y="3187700"/>
            <a:ext cx="7429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60625" y="3886200"/>
            <a:ext cx="5464175" cy="2463800"/>
            <a:chOff x="2460813" y="3886200"/>
            <a:chExt cx="5463986" cy="2463800"/>
          </a:xfrm>
        </p:grpSpPr>
        <p:sp>
          <p:nvSpPr>
            <p:cNvPr id="25" name="Rectangle 24"/>
            <p:cNvSpPr/>
            <p:nvPr/>
          </p:nvSpPr>
          <p:spPr>
            <a:xfrm>
              <a:off x="5943668" y="5143500"/>
              <a:ext cx="1981131" cy="12065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Each light purple triangle represents a tree of height </a:t>
              </a:r>
              <a:r>
                <a:rPr lang="en-US" i="1" dirty="0"/>
                <a:t>k</a:t>
              </a:r>
              <a:endParaRPr lang="en-US" dirty="0"/>
            </a:p>
          </p:txBody>
        </p:sp>
        <p:cxnSp>
          <p:nvCxnSpPr>
            <p:cNvPr id="11275" name="Curved Connector 11274"/>
            <p:cNvCxnSpPr>
              <a:stCxn id="25" idx="1"/>
              <a:endCxn id="11" idx="3"/>
            </p:cNvCxnSpPr>
            <p:nvPr/>
          </p:nvCxnSpPr>
          <p:spPr>
            <a:xfrm rot="10800000" flipH="1">
              <a:off x="5943668" y="3886200"/>
              <a:ext cx="0" cy="1860550"/>
            </a:xfrm>
            <a:prstGeom prst="curvedConnector4">
              <a:avLst>
                <a:gd name="adj1" fmla="val -22860000000"/>
                <a:gd name="adj2" fmla="val 662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7" name="Curved Connector 11276"/>
            <p:cNvCxnSpPr>
              <a:stCxn id="25" idx="1"/>
              <a:endCxn id="4" idx="5"/>
            </p:cNvCxnSpPr>
            <p:nvPr/>
          </p:nvCxnSpPr>
          <p:spPr>
            <a:xfrm rot="10800000">
              <a:off x="4254626" y="4597400"/>
              <a:ext cx="1689042" cy="1149350"/>
            </a:xfrm>
            <a:prstGeom prst="curvedConnector3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9" name="Curved Connector 11278"/>
            <p:cNvCxnSpPr>
              <a:stCxn id="25" idx="1"/>
              <a:endCxn id="12" idx="5"/>
            </p:cNvCxnSpPr>
            <p:nvPr/>
          </p:nvCxnSpPr>
          <p:spPr>
            <a:xfrm rot="10800000">
              <a:off x="2460813" y="4533900"/>
              <a:ext cx="3482855" cy="1212850"/>
            </a:xfrm>
            <a:prstGeom prst="curvedConnector3">
              <a:avLst>
                <a:gd name="adj1" fmla="val 7297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  <p:sp>
        <p:nvSpPr>
          <p:cNvPr id="50" name="Right Arrow 49"/>
          <p:cNvSpPr/>
          <p:nvPr/>
        </p:nvSpPr>
        <p:spPr>
          <a:xfrm rot="10800000">
            <a:off x="3770313" y="2263775"/>
            <a:ext cx="63817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459288" y="2095500"/>
            <a:ext cx="1231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13 is greater than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  <p:sp>
        <p:nvSpPr>
          <p:cNvPr id="50" name="Right Arrow 49"/>
          <p:cNvSpPr/>
          <p:nvPr/>
        </p:nvSpPr>
        <p:spPr>
          <a:xfrm rot="10800000">
            <a:off x="5338763" y="3324225"/>
            <a:ext cx="636587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27738" y="3155950"/>
            <a:ext cx="1973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Compare 13 with 11 and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  <p:sp>
        <p:nvSpPr>
          <p:cNvPr id="50" name="Right Arrow 49"/>
          <p:cNvSpPr/>
          <p:nvPr/>
        </p:nvSpPr>
        <p:spPr>
          <a:xfrm rot="10800000">
            <a:off x="5338763" y="3324225"/>
            <a:ext cx="636587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27738" y="3155950"/>
            <a:ext cx="22780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13 is in between 11 and 15</a:t>
            </a:r>
          </a:p>
          <a:p>
            <a:pPr>
              <a:defRPr/>
            </a:pPr>
            <a:r>
              <a:rPr lang="en-US" sz="1400" dirty="0">
                <a:latin typeface="+mn-lt"/>
              </a:rPr>
              <a:t>11 &lt; 13 &lt; 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Searching a 2-3 Tree (cont.)</a:t>
            </a:r>
          </a:p>
        </p:txBody>
      </p:sp>
      <p:sp>
        <p:nvSpPr>
          <p:cNvPr id="9" name="Oval 8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1826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630488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556000" y="4113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4459288" y="4113213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13</a:t>
            </a:r>
          </a:p>
        </p:txBody>
      </p:sp>
      <p:sp>
        <p:nvSpPr>
          <p:cNvPr id="15" name="Oval 14"/>
          <p:cNvSpPr/>
          <p:nvPr/>
        </p:nvSpPr>
        <p:spPr>
          <a:xfrm>
            <a:off x="4249738" y="32242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6" name="Oval 15"/>
          <p:cNvSpPr/>
          <p:nvPr/>
        </p:nvSpPr>
        <p:spPr>
          <a:xfrm>
            <a:off x="5214938" y="41259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17, 19</a:t>
            </a:r>
          </a:p>
        </p:txBody>
      </p:sp>
      <p:cxnSp>
        <p:nvCxnSpPr>
          <p:cNvPr id="19" name="Straight Connector 18"/>
          <p:cNvCxnSpPr>
            <a:stCxn id="10" idx="3"/>
            <a:endCxn id="9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1" idx="7"/>
          </p:cNvCxnSpPr>
          <p:nvPr/>
        </p:nvCxnSpPr>
        <p:spPr>
          <a:xfrm flipH="1">
            <a:off x="1638300" y="3679825"/>
            <a:ext cx="3841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5"/>
            <a:endCxn id="12" idx="1"/>
          </p:cNvCxnSpPr>
          <p:nvPr/>
        </p:nvCxnSpPr>
        <p:spPr>
          <a:xfrm>
            <a:off x="2400300" y="3679825"/>
            <a:ext cx="307975" cy="511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5"/>
            <a:endCxn id="15" idx="1"/>
          </p:cNvCxnSpPr>
          <p:nvPr/>
        </p:nvCxnSpPr>
        <p:spPr>
          <a:xfrm>
            <a:off x="3657600" y="2698750"/>
            <a:ext cx="73183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  <a:endCxn id="13" idx="0"/>
          </p:cNvCxnSpPr>
          <p:nvPr/>
        </p:nvCxnSpPr>
        <p:spPr>
          <a:xfrm flipH="1">
            <a:off x="3822700" y="3679825"/>
            <a:ext cx="566738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4"/>
            <a:endCxn id="14" idx="0"/>
          </p:cNvCxnSpPr>
          <p:nvPr/>
        </p:nvCxnSpPr>
        <p:spPr>
          <a:xfrm>
            <a:off x="4725988" y="3757613"/>
            <a:ext cx="0" cy="35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0"/>
          </p:cNvCxnSpPr>
          <p:nvPr/>
        </p:nvCxnSpPr>
        <p:spPr>
          <a:xfrm>
            <a:off x="5062538" y="3679825"/>
            <a:ext cx="628650" cy="446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867400" y="1828800"/>
            <a:ext cx="2590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search for 13</a:t>
            </a:r>
          </a:p>
        </p:txBody>
      </p:sp>
      <p:sp>
        <p:nvSpPr>
          <p:cNvPr id="50" name="Right Arrow 49"/>
          <p:cNvSpPr/>
          <p:nvPr/>
        </p:nvSpPr>
        <p:spPr>
          <a:xfrm rot="16200000">
            <a:off x="4407694" y="4928394"/>
            <a:ext cx="636588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132263" y="5486400"/>
            <a:ext cx="2278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13 is in the middle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Inserting an Item into a 2-3 Tree</a:t>
            </a:r>
          </a:p>
        </p:txBody>
      </p:sp>
      <p:sp>
        <p:nvSpPr>
          <p:cNvPr id="1894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2-3 tree maintains balance by being built from the bottom up, not the top down</a:t>
            </a:r>
          </a:p>
          <a:p>
            <a:pPr eaLnBrk="1" hangingPunct="1"/>
            <a:r>
              <a:rPr lang="en-US" smtClean="0"/>
              <a:t>Instead of hanging a new node onto a leaf, we insert the new node into a leaf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20" idx="1"/>
          </p:cNvCxnSpPr>
          <p:nvPr/>
        </p:nvCxnSpPr>
        <p:spPr>
          <a:xfrm>
            <a:off x="3657600" y="2698750"/>
            <a:ext cx="7651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449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20" idx="1"/>
          </p:cNvCxnSpPr>
          <p:nvPr/>
        </p:nvCxnSpPr>
        <p:spPr>
          <a:xfrm>
            <a:off x="3657600" y="2698750"/>
            <a:ext cx="7651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44988" y="3224213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15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4967288" y="3371850"/>
            <a:ext cx="63817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63" y="3224213"/>
            <a:ext cx="2276475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Because this node is a 2-node, we insert directly into the node creating a 3-node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3657600" y="2698750"/>
            <a:ext cx="72548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15</a:t>
            </a:r>
          </a:p>
        </p:txBody>
      </p:sp>
      <p:sp>
        <p:nvSpPr>
          <p:cNvPr id="9" name="Oval 8"/>
          <p:cNvSpPr/>
          <p:nvPr/>
        </p:nvSpPr>
        <p:spPr>
          <a:xfrm>
            <a:off x="4243388" y="3224213"/>
            <a:ext cx="952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3657600" y="2698750"/>
            <a:ext cx="72548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17</a:t>
            </a:r>
          </a:p>
        </p:txBody>
      </p:sp>
      <p:sp>
        <p:nvSpPr>
          <p:cNvPr id="9" name="Oval 8"/>
          <p:cNvSpPr/>
          <p:nvPr/>
        </p:nvSpPr>
        <p:spPr>
          <a:xfrm>
            <a:off x="4243388" y="3224213"/>
            <a:ext cx="952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3657600" y="2698750"/>
            <a:ext cx="72548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17</a:t>
            </a:r>
          </a:p>
        </p:txBody>
      </p:sp>
      <p:sp>
        <p:nvSpPr>
          <p:cNvPr id="9" name="Oval 8"/>
          <p:cNvSpPr/>
          <p:nvPr/>
        </p:nvSpPr>
        <p:spPr>
          <a:xfrm>
            <a:off x="4243388" y="3224213"/>
            <a:ext cx="952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5311775" y="3371850"/>
            <a:ext cx="636588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6463" y="3224213"/>
            <a:ext cx="22780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Because we insert into leaves, 17 is virtually inserted into this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97300" y="39878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2774" name="Group 4"/>
          <p:cNvGrpSpPr>
            <a:grpSpLocks/>
          </p:cNvGrpSpPr>
          <p:nvPr/>
        </p:nvGrpSpPr>
        <p:grpSpPr bwMode="auto">
          <a:xfrm>
            <a:off x="1812925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2308225" y="3187700"/>
            <a:ext cx="619125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4" idx="0"/>
          </p:cNvCxnSpPr>
          <p:nvPr/>
        </p:nvCxnSpPr>
        <p:spPr>
          <a:xfrm>
            <a:off x="3359150" y="3187700"/>
            <a:ext cx="7429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133975" y="4375150"/>
            <a:ext cx="1981200" cy="166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dark purple trapezoid represents an insertion into this tree, making its height </a:t>
            </a:r>
            <a:r>
              <a:rPr lang="en-US" i="1" dirty="0"/>
              <a:t>k</a:t>
            </a:r>
            <a:r>
              <a:rPr lang="en-US" dirty="0"/>
              <a:t> + 1 </a:t>
            </a:r>
          </a:p>
        </p:txBody>
      </p:sp>
      <p:cxnSp>
        <p:nvCxnSpPr>
          <p:cNvPr id="21" name="Curved Connector 20"/>
          <p:cNvCxnSpPr>
            <a:stCxn id="25" idx="1"/>
          </p:cNvCxnSpPr>
          <p:nvPr/>
        </p:nvCxnSpPr>
        <p:spPr>
          <a:xfrm rot="10800000" flipV="1">
            <a:off x="2803525" y="5207000"/>
            <a:ext cx="2330450" cy="431800"/>
          </a:xfrm>
          <a:prstGeom prst="curvedConnector3">
            <a:avLst>
              <a:gd name="adj1" fmla="val 358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20198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7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8794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3657600" y="2698750"/>
            <a:ext cx="788988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17</a:t>
            </a:r>
          </a:p>
        </p:txBody>
      </p:sp>
      <p:sp>
        <p:nvSpPr>
          <p:cNvPr id="9" name="Oval 8"/>
          <p:cNvSpPr/>
          <p:nvPr/>
        </p:nvSpPr>
        <p:spPr>
          <a:xfrm>
            <a:off x="4243388" y="3224213"/>
            <a:ext cx="138747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11, 15, 17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5651500" y="3357563"/>
            <a:ext cx="465138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224213"/>
            <a:ext cx="227806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Because a node can't store three values, the middle value propagates up to the 2-node parent and this leaf node splits into two new 2-nodes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78105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67310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17</a:t>
            </a:r>
          </a:p>
        </p:txBody>
      </p:sp>
      <p:sp>
        <p:nvSpPr>
          <p:cNvPr id="19" name="Oval 18"/>
          <p:cNvSpPr/>
          <p:nvPr/>
        </p:nvSpPr>
        <p:spPr>
          <a:xfrm>
            <a:off x="4422775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38500" y="32385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>
            <a:off x="3505200" y="2778125"/>
            <a:ext cx="0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44688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00300" y="2698750"/>
            <a:ext cx="78105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67310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5, 10, 20</a:t>
            </a:r>
          </a:p>
        </p:txBody>
      </p:sp>
      <p:sp>
        <p:nvSpPr>
          <p:cNvPr id="19" name="Oval 18"/>
          <p:cNvSpPr/>
          <p:nvPr/>
        </p:nvSpPr>
        <p:spPr>
          <a:xfrm>
            <a:off x="4422775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22" name="Oval 21"/>
          <p:cNvSpPr/>
          <p:nvPr/>
        </p:nvSpPr>
        <p:spPr>
          <a:xfrm>
            <a:off x="3238500" y="32385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>
            <a:off x="3505200" y="2778125"/>
            <a:ext cx="0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67310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5, 10, 20</a:t>
            </a:r>
          </a:p>
        </p:txBody>
      </p:sp>
      <p:sp>
        <p:nvSpPr>
          <p:cNvPr id="19" name="Oval 18"/>
          <p:cNvSpPr/>
          <p:nvPr/>
        </p:nvSpPr>
        <p:spPr>
          <a:xfrm>
            <a:off x="4422775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22" name="Oval 21"/>
          <p:cNvSpPr/>
          <p:nvPr/>
        </p:nvSpPr>
        <p:spPr>
          <a:xfrm>
            <a:off x="3238500" y="32385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>
            <a:off x="3505200" y="2778125"/>
            <a:ext cx="0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673100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5, 10, 20</a:t>
            </a:r>
          </a:p>
        </p:txBody>
      </p:sp>
      <p:sp>
        <p:nvSpPr>
          <p:cNvPr id="19" name="Oval 18"/>
          <p:cNvSpPr/>
          <p:nvPr/>
        </p:nvSpPr>
        <p:spPr>
          <a:xfrm>
            <a:off x="4422775" y="322421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22" name="Oval 21"/>
          <p:cNvSpPr/>
          <p:nvPr/>
        </p:nvSpPr>
        <p:spPr>
          <a:xfrm>
            <a:off x="3028950" y="3238500"/>
            <a:ext cx="93345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10, 11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 flipH="1">
            <a:off x="3495675" y="2778125"/>
            <a:ext cx="952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5715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5, 10, 20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sp>
        <p:nvSpPr>
          <p:cNvPr id="22" name="Oval 21"/>
          <p:cNvSpPr/>
          <p:nvPr/>
        </p:nvSpPr>
        <p:spPr>
          <a:xfrm>
            <a:off x="3028950" y="323850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10, 11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 flipH="1">
            <a:off x="3495675" y="2778125"/>
            <a:ext cx="952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5715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sp>
        <p:nvSpPr>
          <p:cNvPr id="22" name="Oval 21"/>
          <p:cNvSpPr/>
          <p:nvPr/>
        </p:nvSpPr>
        <p:spPr>
          <a:xfrm>
            <a:off x="3028950" y="323850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10, 11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 flipH="1">
            <a:off x="3495675" y="2778125"/>
            <a:ext cx="952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5715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sp>
        <p:nvSpPr>
          <p:cNvPr id="22" name="Oval 21"/>
          <p:cNvSpPr/>
          <p:nvPr/>
        </p:nvSpPr>
        <p:spPr>
          <a:xfrm>
            <a:off x="2860675" y="3241675"/>
            <a:ext cx="128905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10, 11, 13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>
            <a:off x="3505200" y="2778125"/>
            <a:ext cx="0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24472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7127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829050" y="2698750"/>
            <a:ext cx="5715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sp>
        <p:nvSpPr>
          <p:cNvPr id="22" name="Oval 21"/>
          <p:cNvSpPr/>
          <p:nvPr/>
        </p:nvSpPr>
        <p:spPr>
          <a:xfrm>
            <a:off x="2860675" y="3241675"/>
            <a:ext cx="128905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10, 11, 13</a:t>
            </a:r>
          </a:p>
        </p:txBody>
      </p:sp>
      <p:cxnSp>
        <p:nvCxnSpPr>
          <p:cNvPr id="24" name="Straight Connector 23"/>
          <p:cNvCxnSpPr>
            <a:stCxn id="6" idx="4"/>
            <a:endCxn id="22" idx="0"/>
          </p:cNvCxnSpPr>
          <p:nvPr/>
        </p:nvCxnSpPr>
        <p:spPr>
          <a:xfrm>
            <a:off x="3505200" y="2778125"/>
            <a:ext cx="0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15000" y="3241675"/>
            <a:ext cx="21336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Since a node with three values  is a virtual node, move the middle value up and split the remaining values into two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2860675" y="2244725"/>
            <a:ext cx="125412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7, 11, 15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5746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930650" y="2698750"/>
            <a:ext cx="4699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3048000" y="2778125"/>
            <a:ext cx="2190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813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814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8" name="Straight Connector 17"/>
          <p:cNvCxnSpPr>
            <a:endCxn id="12" idx="0"/>
          </p:cNvCxnSpPr>
          <p:nvPr/>
        </p:nvCxnSpPr>
        <p:spPr>
          <a:xfrm>
            <a:off x="3667125" y="2778125"/>
            <a:ext cx="1809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3241675"/>
            <a:ext cx="213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97300" y="39878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3798" name="Group 4"/>
          <p:cNvGrpSpPr>
            <a:grpSpLocks/>
          </p:cNvGrpSpPr>
          <p:nvPr/>
        </p:nvGrpSpPr>
        <p:grpSpPr bwMode="auto">
          <a:xfrm>
            <a:off x="1812925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2308225" y="3187700"/>
            <a:ext cx="619125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4" idx="0"/>
          </p:cNvCxnSpPr>
          <p:nvPr/>
        </p:nvCxnSpPr>
        <p:spPr>
          <a:xfrm>
            <a:off x="3359150" y="3187700"/>
            <a:ext cx="7429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00438" y="2906713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38800" y="4375150"/>
            <a:ext cx="2819400" cy="166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formula </a:t>
            </a:r>
            <a:br>
              <a:rPr lang="en-US" dirty="0"/>
            </a:br>
            <a:r>
              <a:rPr lang="en-US" sz="2400" i="1" dirty="0"/>
              <a:t>h</a:t>
            </a:r>
            <a:r>
              <a:rPr lang="en-US" sz="2400" baseline="-25000" dirty="0"/>
              <a:t>R</a:t>
            </a:r>
            <a:r>
              <a:rPr lang="en-US" sz="2400" dirty="0"/>
              <a:t> – </a:t>
            </a:r>
            <a:r>
              <a:rPr lang="en-US" sz="2400" i="1" dirty="0"/>
              <a:t>h</a:t>
            </a:r>
            <a:r>
              <a:rPr lang="en-US" sz="2400" baseline="-25000" dirty="0"/>
              <a:t>L</a:t>
            </a:r>
            <a:r>
              <a:rPr lang="en-US" sz="24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is used to calculate the balance of each node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49338" y="3017838"/>
            <a:ext cx="1654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k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(k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+ 1)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483225" y="1701800"/>
            <a:ext cx="170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i="1">
                <a:latin typeface="Courier New" pitchFamily="49" charset="0"/>
                <a:cs typeface="Courier New" pitchFamily="49" charset="0"/>
              </a:rPr>
              <a:t>(k</a:t>
            </a:r>
            <a:r>
              <a:rPr lang="en-US">
                <a:latin typeface="Courier New" pitchFamily="49" charset="0"/>
                <a:cs typeface="Courier New" pitchFamily="49" charset="0"/>
              </a:rPr>
              <a:t> + 2)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291465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The heights of the left and right subtrees are unimportant; only the relative difference matters when balancing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8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2860675" y="2244725"/>
            <a:ext cx="125412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5746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930650" y="2698750"/>
            <a:ext cx="4699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3048000" y="2778125"/>
            <a:ext cx="2190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813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814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8" name="Straight Connector 17"/>
          <p:cNvCxnSpPr>
            <a:endCxn id="12" idx="0"/>
          </p:cNvCxnSpPr>
          <p:nvPr/>
        </p:nvCxnSpPr>
        <p:spPr>
          <a:xfrm>
            <a:off x="3667125" y="2778125"/>
            <a:ext cx="1809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3241675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Move the middle value up</a:t>
            </a:r>
          </a:p>
        </p:txBody>
      </p:sp>
      <p:sp>
        <p:nvSpPr>
          <p:cNvPr id="15" name="Oval 14"/>
          <p:cNvSpPr/>
          <p:nvPr/>
        </p:nvSpPr>
        <p:spPr>
          <a:xfrm>
            <a:off x="3224213" y="144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4" name="Straight Connector 3"/>
          <p:cNvCxnSpPr>
            <a:stCxn id="15" idx="4"/>
            <a:endCxn id="6" idx="0"/>
          </p:cNvCxnSpPr>
          <p:nvPr/>
        </p:nvCxnSpPr>
        <p:spPr>
          <a:xfrm flipH="1">
            <a:off x="3487738" y="1981200"/>
            <a:ext cx="3175" cy="26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52600" y="3224213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6" name="Oval 5"/>
          <p:cNvSpPr/>
          <p:nvPr/>
        </p:nvSpPr>
        <p:spPr>
          <a:xfrm>
            <a:off x="2860675" y="2244725"/>
            <a:ext cx="125412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7, 15</a:t>
            </a:r>
          </a:p>
        </p:txBody>
      </p:sp>
      <p:cxnSp>
        <p:nvCxnSpPr>
          <p:cNvPr id="13" name="Straight Connector 12"/>
          <p:cNvCxnSpPr>
            <a:stCxn id="6" idx="3"/>
            <a:endCxn id="5" idx="7"/>
          </p:cNvCxnSpPr>
          <p:nvPr/>
        </p:nvCxnSpPr>
        <p:spPr>
          <a:xfrm flipH="1">
            <a:off x="2468563" y="2698750"/>
            <a:ext cx="574675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19" idx="1"/>
          </p:cNvCxnSpPr>
          <p:nvPr/>
        </p:nvCxnSpPr>
        <p:spPr>
          <a:xfrm>
            <a:off x="3930650" y="2698750"/>
            <a:ext cx="469900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267200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3048000" y="2778125"/>
            <a:ext cx="2190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813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814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8" name="Straight Connector 17"/>
          <p:cNvCxnSpPr>
            <a:endCxn id="12" idx="0"/>
          </p:cNvCxnSpPr>
          <p:nvPr/>
        </p:nvCxnSpPr>
        <p:spPr>
          <a:xfrm>
            <a:off x="3667125" y="2778125"/>
            <a:ext cx="180975" cy="46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3241675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Split the remaining values into two nodes</a:t>
            </a:r>
          </a:p>
        </p:txBody>
      </p:sp>
      <p:sp>
        <p:nvSpPr>
          <p:cNvPr id="15" name="Oval 14"/>
          <p:cNvSpPr/>
          <p:nvPr/>
        </p:nvSpPr>
        <p:spPr>
          <a:xfrm>
            <a:off x="3224213" y="144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4" name="Straight Connector 3"/>
          <p:cNvCxnSpPr>
            <a:stCxn id="15" idx="4"/>
            <a:endCxn id="6" idx="0"/>
          </p:cNvCxnSpPr>
          <p:nvPr/>
        </p:nvCxnSpPr>
        <p:spPr>
          <a:xfrm flipH="1">
            <a:off x="3487738" y="1981200"/>
            <a:ext cx="3175" cy="263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Inserting an Item into a 2-3 Tree (cont.)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33500" y="3241675"/>
            <a:ext cx="8382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cxnSp>
        <p:nvCxnSpPr>
          <p:cNvPr id="13" name="Straight Connector 12"/>
          <p:cNvCxnSpPr>
            <a:stCxn id="17" idx="3"/>
            <a:endCxn id="5" idx="7"/>
          </p:cNvCxnSpPr>
          <p:nvPr/>
        </p:nvCxnSpPr>
        <p:spPr>
          <a:xfrm flipH="1">
            <a:off x="2049463" y="2698750"/>
            <a:ext cx="477837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0" idx="5"/>
            <a:endCxn id="19" idx="1"/>
          </p:cNvCxnSpPr>
          <p:nvPr/>
        </p:nvCxnSpPr>
        <p:spPr>
          <a:xfrm>
            <a:off x="4476750" y="2698750"/>
            <a:ext cx="369888" cy="620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715000" y="1905000"/>
            <a:ext cx="2133600" cy="6064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Insert 13</a:t>
            </a:r>
          </a:p>
        </p:txBody>
      </p:sp>
      <p:sp>
        <p:nvSpPr>
          <p:cNvPr id="19" name="Oval 18"/>
          <p:cNvSpPr/>
          <p:nvPr/>
        </p:nvSpPr>
        <p:spPr>
          <a:xfrm>
            <a:off x="4713288" y="3241675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17, 20</a:t>
            </a:r>
          </a:p>
        </p:txBody>
      </p:sp>
      <p:cxnSp>
        <p:nvCxnSpPr>
          <p:cNvPr id="24" name="Straight Connector 23"/>
          <p:cNvCxnSpPr>
            <a:stCxn id="17" idx="5"/>
            <a:endCxn id="11" idx="0"/>
          </p:cNvCxnSpPr>
          <p:nvPr/>
        </p:nvCxnSpPr>
        <p:spPr>
          <a:xfrm>
            <a:off x="2903538" y="2698750"/>
            <a:ext cx="261937" cy="54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898775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2" name="Oval 11"/>
          <p:cNvSpPr/>
          <p:nvPr/>
        </p:nvSpPr>
        <p:spPr>
          <a:xfrm>
            <a:off x="3581400" y="32416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8" name="Straight Connector 17"/>
          <p:cNvCxnSpPr>
            <a:stCxn id="20" idx="3"/>
            <a:endCxn id="12" idx="0"/>
          </p:cNvCxnSpPr>
          <p:nvPr/>
        </p:nvCxnSpPr>
        <p:spPr>
          <a:xfrm flipH="1">
            <a:off x="3848100" y="2698750"/>
            <a:ext cx="250825" cy="542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0" y="3241675"/>
            <a:ext cx="2133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Split the remaining values into two nodes</a:t>
            </a:r>
          </a:p>
        </p:txBody>
      </p:sp>
      <p:sp>
        <p:nvSpPr>
          <p:cNvPr id="15" name="Oval 14"/>
          <p:cNvSpPr/>
          <p:nvPr/>
        </p:nvSpPr>
        <p:spPr>
          <a:xfrm>
            <a:off x="3224213" y="1447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4" name="Straight Connector 3"/>
          <p:cNvCxnSpPr>
            <a:stCxn id="15" idx="3"/>
            <a:endCxn id="17" idx="7"/>
          </p:cNvCxnSpPr>
          <p:nvPr/>
        </p:nvCxnSpPr>
        <p:spPr>
          <a:xfrm flipH="1">
            <a:off x="2903538" y="1903413"/>
            <a:ext cx="398462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447925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0" name="Oval 19"/>
          <p:cNvSpPr/>
          <p:nvPr/>
        </p:nvSpPr>
        <p:spPr>
          <a:xfrm>
            <a:off x="4021138" y="22447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14" name="Straight Connector 13"/>
          <p:cNvCxnSpPr>
            <a:stCxn id="15" idx="5"/>
            <a:endCxn id="20" idx="1"/>
          </p:cNvCxnSpPr>
          <p:nvPr/>
        </p:nvCxnSpPr>
        <p:spPr>
          <a:xfrm>
            <a:off x="3679825" y="1903413"/>
            <a:ext cx="4191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Insertion into a 2-3 Tree</a:t>
            </a:r>
          </a:p>
        </p:txBody>
      </p:sp>
      <p:sp>
        <p:nvSpPr>
          <p:cNvPr id="208898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  <a:solidFill>
            <a:schemeClr val="bg1"/>
          </a:solidFill>
        </p:spPr>
        <p:txBody>
          <a:bodyPr/>
          <a:lstStyle/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000" b="1" smtClean="0"/>
              <a:t> </a:t>
            </a:r>
            <a:r>
              <a:rPr lang="en-US" sz="2000" smtClean="0"/>
              <a:t>the root is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Create a new 2-node that contains the new item.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smtClean="0"/>
              <a:t>the item is in the local root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Return </a:t>
            </a: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000" smtClean="0"/>
              <a:t>the local root is a leaf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2000" b="1" smtClean="0"/>
              <a:t> </a:t>
            </a:r>
            <a:r>
              <a:rPr lang="en-US" sz="2000" smtClean="0"/>
              <a:t>the local root is a 2-node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    Expand the 2-node to a 3-node and insert the item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 	else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smtClean="0"/>
              <a:t> 	    Split the 3-node (creating two 2-nodes) and pass the   	    	    new parent and right child back up the recursion chain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463550" indent="-4635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000" b="1" smtClean="0">
                <a:latin typeface="Courier New" pitchFamily="49" charset="0"/>
                <a:cs typeface="Courier New" pitchFamily="49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Insertion into a 2-3 Tree (cont.)</a:t>
            </a:r>
          </a:p>
        </p:txBody>
      </p:sp>
      <p:sp>
        <p:nvSpPr>
          <p:cNvPr id="209922" name="Content Placeholder 1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01000" cy="5260975"/>
          </a:xfrm>
          <a:solidFill>
            <a:schemeClr val="bg1"/>
          </a:solidFill>
        </p:spPr>
        <p:txBody>
          <a:bodyPr/>
          <a:lstStyle/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if </a:t>
            </a:r>
            <a:r>
              <a:rPr lang="en-US" sz="2000" smtClean="0"/>
              <a:t>the item is less than the smaller item in the local root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   Recursively insert into the left child.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else if </a:t>
            </a:r>
            <a:r>
              <a:rPr lang="en-US" sz="2000" smtClean="0"/>
              <a:t>the local root is a 2-node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   Recursively insert into the right child.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else if </a:t>
            </a:r>
            <a:r>
              <a:rPr lang="en-US" sz="2000" smtClean="0"/>
              <a:t>the item is less than the larger item in the local root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  Recursively insert into the middle child.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else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  Recursively insert into the right child.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if </a:t>
            </a:r>
            <a:r>
              <a:rPr lang="en-US" sz="2000" smtClean="0"/>
              <a:t>a new parent was passed up from the previous level of recursion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   if </a:t>
            </a:r>
            <a:r>
              <a:rPr lang="en-US" sz="2000" smtClean="0"/>
              <a:t>the new parent will be the tree root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	Create a 2-node whose data item is the passed-up parent,  	left child is the old root, and right child is the passed-up 	child. This 2-node becomes the new root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b="1" smtClean="0"/>
              <a:t>   else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 startAt="11"/>
            </a:pPr>
            <a:r>
              <a:rPr lang="en-US" sz="2000" smtClean="0"/>
              <a:t> 	Recursively insert the new parent at the local root</a:t>
            </a:r>
          </a:p>
          <a:p>
            <a:pPr marL="914400" indent="-91440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None/>
            </a:pPr>
            <a:r>
              <a:rPr lang="en-US" sz="2000" smtClean="0"/>
              <a:t>24. Return </a:t>
            </a:r>
            <a:r>
              <a:rPr lang="en-US" sz="2000" b="1" smtClean="0"/>
              <a:t>true</a:t>
            </a:r>
            <a:r>
              <a:rPr lang="en-US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</a:t>
            </a:r>
          </a:p>
        </p:txBody>
      </p:sp>
      <p:sp>
        <p:nvSpPr>
          <p:cNvPr id="210946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Create a 2-3 tree using the words “The quick brown fox jumps over the lazy dog”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1488" y="3733800"/>
            <a:ext cx="5810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8113" y="3733800"/>
            <a:ext cx="11430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The, quick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75" y="3733800"/>
            <a:ext cx="185896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The, brown, quick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1325" y="3554413"/>
            <a:ext cx="5349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138" y="2533650"/>
            <a:ext cx="79057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163" y="3549650"/>
            <a:ext cx="722312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quick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4830763" y="2901950"/>
            <a:ext cx="893762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248025" y="2901950"/>
            <a:ext cx="1033463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Chapter Objectives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/>
              <a:t>understand the impact that balance has on the performance of binary search trees</a:t>
            </a:r>
          </a:p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/>
              <a:t>learn about the AVL tree for storing and maintaining a binary search tree in balance</a:t>
            </a:r>
          </a:p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/>
              <a:t>learn about the Red-Black tree for storing and maintaining a binary search tree </a:t>
            </a:r>
            <a:r>
              <a:rPr lang="en-US" dirty="0" smtClean="0"/>
              <a:t>in balance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/>
              <a:t>learn about 2-3 trees, 2-3-4 trees, and B-trees and how they achieve balance</a:t>
            </a:r>
          </a:p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/>
              <a:t>understand the process of search and insertion in each of these trees and to </a:t>
            </a:r>
            <a:r>
              <a:rPr lang="en-US" dirty="0" smtClean="0"/>
              <a:t>be introduced </a:t>
            </a:r>
            <a:r>
              <a:rPr lang="en-US" dirty="0"/>
              <a:t>to removal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97300" y="39878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4822" name="Group 4"/>
          <p:cNvGrpSpPr>
            <a:grpSpLocks/>
          </p:cNvGrpSpPr>
          <p:nvPr/>
        </p:nvGrpSpPr>
        <p:grpSpPr bwMode="auto">
          <a:xfrm>
            <a:off x="1812925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2308225" y="3187700"/>
            <a:ext cx="619125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4" idx="0"/>
          </p:cNvCxnSpPr>
          <p:nvPr/>
        </p:nvCxnSpPr>
        <p:spPr>
          <a:xfrm>
            <a:off x="3359150" y="3187700"/>
            <a:ext cx="7429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34828" name="Rectangle 22"/>
          <p:cNvSpPr>
            <a:spLocks noChangeArrowheads="1"/>
          </p:cNvSpPr>
          <p:nvPr/>
        </p:nvSpPr>
        <p:spPr bwMode="auto">
          <a:xfrm>
            <a:off x="3500438" y="2906713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0" y="1555750"/>
            <a:ext cx="2362200" cy="1720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When the root and left subtree are both left-heavy, the tree is called a Left-Left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1325" y="3554413"/>
            <a:ext cx="5349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138" y="2533650"/>
            <a:ext cx="79057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163" y="3549650"/>
            <a:ext cx="1074737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fox, quick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4830763" y="2901950"/>
            <a:ext cx="1071562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248025" y="2901950"/>
            <a:ext cx="1033463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1325" y="3554413"/>
            <a:ext cx="5349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138" y="2533650"/>
            <a:ext cx="79057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163" y="3549650"/>
            <a:ext cx="1757362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fox, jumps, quick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4830763" y="2901950"/>
            <a:ext cx="1411287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248025" y="2901950"/>
            <a:ext cx="1033463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grpSp>
        <p:nvGrpSpPr>
          <p:cNvPr id="218114" name="Group 12"/>
          <p:cNvGrpSpPr>
            <a:grpSpLocks/>
          </p:cNvGrpSpPr>
          <p:nvPr/>
        </p:nvGrpSpPr>
        <p:grpSpPr bwMode="auto">
          <a:xfrm>
            <a:off x="2735263" y="2533650"/>
            <a:ext cx="3673475" cy="1422400"/>
            <a:chOff x="2981399" y="2533134"/>
            <a:chExt cx="3672350" cy="1422400"/>
          </a:xfrm>
        </p:grpSpPr>
        <p:sp>
          <p:nvSpPr>
            <p:cNvPr id="3" name="TextBox 2"/>
            <p:cNvSpPr txBox="1"/>
            <p:nvPr/>
          </p:nvSpPr>
          <p:spPr>
            <a:xfrm>
              <a:off x="2981399" y="3555484"/>
              <a:ext cx="534823" cy="3683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7854" y="2533134"/>
              <a:ext cx="1472749" cy="3698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brown, jumps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0938" y="3585647"/>
              <a:ext cx="466582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fox</a:t>
              </a:r>
            </a:p>
          </p:txBody>
        </p:sp>
        <p:cxnSp>
          <p:nvCxnSpPr>
            <p:cNvPr id="9" name="Straight Connector 8"/>
            <p:cNvCxnSpPr>
              <a:stCxn id="4" idx="2"/>
              <a:endCxn id="5" idx="0"/>
            </p:cNvCxnSpPr>
            <p:nvPr/>
          </p:nvCxnSpPr>
          <p:spPr>
            <a:xfrm flipH="1">
              <a:off x="4884228" y="2903022"/>
              <a:ext cx="0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" idx="0"/>
            </p:cNvCxnSpPr>
            <p:nvPr/>
          </p:nvCxnSpPr>
          <p:spPr>
            <a:xfrm flipH="1">
              <a:off x="3248017" y="2903022"/>
              <a:ext cx="1033146" cy="65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71333" y="3585647"/>
              <a:ext cx="682416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quick</a:t>
              </a:r>
            </a:p>
          </p:txBody>
        </p:sp>
        <p:cxnSp>
          <p:nvCxnSpPr>
            <p:cNvPr id="12" name="Straight Connector 11"/>
            <p:cNvCxnSpPr>
              <a:stCxn id="8" idx="0"/>
            </p:cNvCxnSpPr>
            <p:nvPr/>
          </p:nvCxnSpPr>
          <p:spPr>
            <a:xfrm flipH="1" flipV="1">
              <a:off x="5485707" y="2903022"/>
              <a:ext cx="826834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grpSp>
        <p:nvGrpSpPr>
          <p:cNvPr id="219138" name="Group 12"/>
          <p:cNvGrpSpPr>
            <a:grpSpLocks/>
          </p:cNvGrpSpPr>
          <p:nvPr/>
        </p:nvGrpSpPr>
        <p:grpSpPr bwMode="auto">
          <a:xfrm>
            <a:off x="2735263" y="2533650"/>
            <a:ext cx="4181475" cy="1422400"/>
            <a:chOff x="2981399" y="2533134"/>
            <a:chExt cx="4181464" cy="1422400"/>
          </a:xfrm>
        </p:grpSpPr>
        <p:sp>
          <p:nvSpPr>
            <p:cNvPr id="3" name="TextBox 2"/>
            <p:cNvSpPr txBox="1"/>
            <p:nvPr/>
          </p:nvSpPr>
          <p:spPr>
            <a:xfrm>
              <a:off x="2981399" y="3555484"/>
              <a:ext cx="533399" cy="3683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8208" y="2533134"/>
              <a:ext cx="1473196" cy="3698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brown, jumps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1445" y="3585647"/>
              <a:ext cx="466724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fox</a:t>
              </a:r>
            </a:p>
          </p:txBody>
        </p:sp>
        <p:cxnSp>
          <p:nvCxnSpPr>
            <p:cNvPr id="9" name="Straight Connector 8"/>
            <p:cNvCxnSpPr>
              <a:stCxn id="4" idx="2"/>
              <a:endCxn id="5" idx="0"/>
            </p:cNvCxnSpPr>
            <p:nvPr/>
          </p:nvCxnSpPr>
          <p:spPr>
            <a:xfrm flipH="1">
              <a:off x="4884806" y="2903022"/>
              <a:ext cx="0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" idx="0"/>
            </p:cNvCxnSpPr>
            <p:nvPr/>
          </p:nvCxnSpPr>
          <p:spPr>
            <a:xfrm flipH="1">
              <a:off x="3248098" y="2903022"/>
              <a:ext cx="1033459" cy="65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70653" y="3585647"/>
              <a:ext cx="1192210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over, quick</a:t>
              </a:r>
            </a:p>
          </p:txBody>
        </p:sp>
        <p:cxnSp>
          <p:nvCxnSpPr>
            <p:cNvPr id="12" name="Straight Connector 11"/>
            <p:cNvCxnSpPr>
              <a:stCxn id="8" idx="0"/>
            </p:cNvCxnSpPr>
            <p:nvPr/>
          </p:nvCxnSpPr>
          <p:spPr>
            <a:xfrm flipH="1" flipV="1">
              <a:off x="5486467" y="2903022"/>
              <a:ext cx="1079497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grpSp>
        <p:nvGrpSpPr>
          <p:cNvPr id="220162" name="Group 12"/>
          <p:cNvGrpSpPr>
            <a:grpSpLocks/>
          </p:cNvGrpSpPr>
          <p:nvPr/>
        </p:nvGrpSpPr>
        <p:grpSpPr bwMode="auto">
          <a:xfrm>
            <a:off x="2735263" y="2533650"/>
            <a:ext cx="4606925" cy="1422400"/>
            <a:chOff x="2981399" y="2533134"/>
            <a:chExt cx="4606259" cy="1422400"/>
          </a:xfrm>
        </p:grpSpPr>
        <p:sp>
          <p:nvSpPr>
            <p:cNvPr id="3" name="TextBox 2"/>
            <p:cNvSpPr txBox="1"/>
            <p:nvPr/>
          </p:nvSpPr>
          <p:spPr>
            <a:xfrm>
              <a:off x="2981399" y="3555484"/>
              <a:ext cx="534910" cy="3683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The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8042" y="2533134"/>
              <a:ext cx="1472987" cy="3698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brown, jumps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51208" y="3585647"/>
              <a:ext cx="466658" cy="3698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fox</a:t>
              </a:r>
            </a:p>
          </p:txBody>
        </p:sp>
        <p:cxnSp>
          <p:nvCxnSpPr>
            <p:cNvPr id="9" name="Straight Connector 8"/>
            <p:cNvCxnSpPr>
              <a:stCxn id="4" idx="2"/>
              <a:endCxn id="5" idx="0"/>
            </p:cNvCxnSpPr>
            <p:nvPr/>
          </p:nvCxnSpPr>
          <p:spPr>
            <a:xfrm flipH="1">
              <a:off x="4884536" y="2903022"/>
              <a:ext cx="0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" idx="0"/>
            </p:cNvCxnSpPr>
            <p:nvPr/>
          </p:nvCxnSpPr>
          <p:spPr>
            <a:xfrm flipH="1">
              <a:off x="3248060" y="2903022"/>
              <a:ext cx="1033313" cy="65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70229" y="3585647"/>
              <a:ext cx="1617429" cy="36988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over, quick, the</a:t>
              </a:r>
            </a:p>
          </p:txBody>
        </p:sp>
        <p:cxnSp>
          <p:nvCxnSpPr>
            <p:cNvPr id="12" name="Straight Connector 11"/>
            <p:cNvCxnSpPr>
              <a:stCxn id="8" idx="0"/>
            </p:cNvCxnSpPr>
            <p:nvPr/>
          </p:nvCxnSpPr>
          <p:spPr>
            <a:xfrm flipH="1" flipV="1">
              <a:off x="5486112" y="2903022"/>
              <a:ext cx="1293625" cy="6826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263" y="3554413"/>
            <a:ext cx="5349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2075" y="2533650"/>
            <a:ext cx="2082800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brown, jumps, 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5313" y="3586163"/>
            <a:ext cx="4667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fox</a:t>
            </a:r>
          </a:p>
        </p:txBody>
      </p:sp>
      <p:cxnSp>
        <p:nvCxnSpPr>
          <p:cNvPr id="9" name="Straight Connector 8"/>
          <p:cNvCxnSpPr>
            <a:stCxn id="4" idx="2"/>
            <a:endCxn id="5" idx="0"/>
          </p:cNvCxnSpPr>
          <p:nvPr/>
        </p:nvCxnSpPr>
        <p:spPr>
          <a:xfrm flipH="1">
            <a:off x="4638675" y="2901950"/>
            <a:ext cx="30480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003550" y="2901950"/>
            <a:ext cx="1031875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24525" y="3586163"/>
            <a:ext cx="6032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over</a:t>
            </a:r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H="1" flipV="1">
            <a:off x="5240338" y="2901950"/>
            <a:ext cx="785812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53200" y="3586163"/>
            <a:ext cx="5048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cxnSp>
        <p:nvCxnSpPr>
          <p:cNvPr id="11" name="Straight Connector 10"/>
          <p:cNvCxnSpPr>
            <a:stCxn id="6" idx="0"/>
          </p:cNvCxnSpPr>
          <p:nvPr/>
        </p:nvCxnSpPr>
        <p:spPr>
          <a:xfrm flipH="1" flipV="1">
            <a:off x="5867400" y="2901950"/>
            <a:ext cx="938213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263" y="3554413"/>
            <a:ext cx="5349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2533650"/>
            <a:ext cx="68262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1950" y="3586163"/>
            <a:ext cx="4667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fox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3886200" y="2901950"/>
            <a:ext cx="519113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003550" y="2901950"/>
            <a:ext cx="425450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8238" y="3586163"/>
            <a:ext cx="6032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over</a:t>
            </a:r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5249863" y="2901950"/>
            <a:ext cx="301625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5688" y="3586163"/>
            <a:ext cx="5048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cxnSp>
        <p:nvCxnSpPr>
          <p:cNvPr id="11" name="Straight Connector 10"/>
          <p:cNvCxnSpPr>
            <a:stCxn id="6" idx="0"/>
          </p:cNvCxnSpPr>
          <p:nvPr/>
        </p:nvCxnSpPr>
        <p:spPr>
          <a:xfrm flipH="1" flipV="1">
            <a:off x="5943600" y="2901950"/>
            <a:ext cx="44450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250" y="2533650"/>
            <a:ext cx="81280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275" y="1828800"/>
            <a:ext cx="7556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jumps</a:t>
            </a:r>
          </a:p>
        </p:txBody>
      </p:sp>
      <p:cxnSp>
        <p:nvCxnSpPr>
          <p:cNvPr id="25" name="Straight Connector 24"/>
          <p:cNvCxnSpPr>
            <a:stCxn id="4" idx="0"/>
          </p:cNvCxnSpPr>
          <p:nvPr/>
        </p:nvCxnSpPr>
        <p:spPr>
          <a:xfrm flipH="1" flipV="1">
            <a:off x="4800600" y="2198688"/>
            <a:ext cx="92551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flipV="1">
            <a:off x="3676650" y="2198688"/>
            <a:ext cx="72866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263" y="3554413"/>
            <a:ext cx="5349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2533650"/>
            <a:ext cx="68262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1950" y="3586163"/>
            <a:ext cx="4667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fox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3886200" y="2901950"/>
            <a:ext cx="519113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003550" y="2901950"/>
            <a:ext cx="425450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57750" y="3597275"/>
            <a:ext cx="10541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lazy, over</a:t>
            </a:r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5384800" y="2914650"/>
            <a:ext cx="177800" cy="68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5688" y="3586163"/>
            <a:ext cx="5048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cxnSp>
        <p:nvCxnSpPr>
          <p:cNvPr id="11" name="Straight Connector 10"/>
          <p:cNvCxnSpPr>
            <a:stCxn id="6" idx="0"/>
          </p:cNvCxnSpPr>
          <p:nvPr/>
        </p:nvCxnSpPr>
        <p:spPr>
          <a:xfrm flipH="1" flipV="1">
            <a:off x="5943600" y="2901950"/>
            <a:ext cx="44450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250" y="2533650"/>
            <a:ext cx="81280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275" y="1828800"/>
            <a:ext cx="7556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jumps</a:t>
            </a:r>
          </a:p>
        </p:txBody>
      </p:sp>
      <p:cxnSp>
        <p:nvCxnSpPr>
          <p:cNvPr id="25" name="Straight Connector 24"/>
          <p:cNvCxnSpPr>
            <a:stCxn id="4" idx="0"/>
          </p:cNvCxnSpPr>
          <p:nvPr/>
        </p:nvCxnSpPr>
        <p:spPr>
          <a:xfrm flipH="1" flipV="1">
            <a:off x="4800600" y="2198688"/>
            <a:ext cx="92551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flipV="1">
            <a:off x="3676650" y="2198688"/>
            <a:ext cx="72866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Example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263" y="3554413"/>
            <a:ext cx="534987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4800" y="2533650"/>
            <a:ext cx="682625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quick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2850" y="3554413"/>
            <a:ext cx="9334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dog, fox</a:t>
            </a:r>
          </a:p>
        </p:txBody>
      </p:sp>
      <p:cxnSp>
        <p:nvCxnSpPr>
          <p:cNvPr id="9" name="Straight Connector 8"/>
          <p:cNvCxnSpPr>
            <a:endCxn id="5" idx="0"/>
          </p:cNvCxnSpPr>
          <p:nvPr/>
        </p:nvCxnSpPr>
        <p:spPr>
          <a:xfrm>
            <a:off x="3843338" y="2903538"/>
            <a:ext cx="376237" cy="650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 flipH="1">
            <a:off x="3003550" y="2901950"/>
            <a:ext cx="425450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57750" y="3554413"/>
            <a:ext cx="105410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lazy, over</a:t>
            </a:r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flipV="1">
            <a:off x="5384800" y="2914650"/>
            <a:ext cx="177800" cy="639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35688" y="3554413"/>
            <a:ext cx="5048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</a:t>
            </a:r>
          </a:p>
        </p:txBody>
      </p:sp>
      <p:cxnSp>
        <p:nvCxnSpPr>
          <p:cNvPr id="11" name="Straight Connector 10"/>
          <p:cNvCxnSpPr>
            <a:stCxn id="6" idx="0"/>
          </p:cNvCxnSpPr>
          <p:nvPr/>
        </p:nvCxnSpPr>
        <p:spPr>
          <a:xfrm flipH="1" flipV="1">
            <a:off x="5943600" y="2901950"/>
            <a:ext cx="444500" cy="652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250" y="2533650"/>
            <a:ext cx="81280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brown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32275" y="1828800"/>
            <a:ext cx="7556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jumps</a:t>
            </a:r>
          </a:p>
        </p:txBody>
      </p:sp>
      <p:cxnSp>
        <p:nvCxnSpPr>
          <p:cNvPr id="25" name="Straight Connector 24"/>
          <p:cNvCxnSpPr>
            <a:stCxn id="4" idx="0"/>
          </p:cNvCxnSpPr>
          <p:nvPr/>
        </p:nvCxnSpPr>
        <p:spPr>
          <a:xfrm flipH="1" flipV="1">
            <a:off x="4800600" y="2198688"/>
            <a:ext cx="92551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flipV="1">
            <a:off x="3676650" y="2198688"/>
            <a:ext cx="728663" cy="334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Analysis of 2-3 Trees and Comparison with Balanced Binary Trees</a:t>
            </a:r>
          </a:p>
        </p:txBody>
      </p:sp>
      <p:sp>
        <p:nvSpPr>
          <p:cNvPr id="2273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2-3 trees do not require the rotations needed for AVL and Red-Black trees</a:t>
            </a:r>
          </a:p>
          <a:p>
            <a:pPr eaLnBrk="1" hangingPunct="1">
              <a:defRPr/>
            </a:pPr>
            <a:r>
              <a:rPr lang="en-US" dirty="0" smtClean="0"/>
              <a:t>The number of items that a 2-3 tree of height </a:t>
            </a:r>
            <a:r>
              <a:rPr lang="en-US" i="1" dirty="0" smtClean="0"/>
              <a:t>h </a:t>
            </a:r>
            <a:r>
              <a:rPr lang="en-US" dirty="0" smtClean="0"/>
              <a:t>can hold is between 2</a:t>
            </a:r>
            <a:r>
              <a:rPr lang="en-US" i="1" baseline="30000" dirty="0" smtClean="0"/>
              <a:t>h</a:t>
            </a:r>
            <a:r>
              <a:rPr lang="en-US" dirty="0" smtClean="0"/>
              <a:t> -1 (all 2 nodes) and 3</a:t>
            </a:r>
            <a:r>
              <a:rPr lang="en-US" i="1" baseline="30000" dirty="0" smtClean="0"/>
              <a:t>h</a:t>
            </a:r>
            <a:r>
              <a:rPr lang="en-US" dirty="0" smtClean="0"/>
              <a:t> – 1 (all 3-nodes)</a:t>
            </a:r>
          </a:p>
          <a:p>
            <a:pPr eaLnBrk="1" hangingPunct="1">
              <a:defRPr/>
            </a:pPr>
            <a:r>
              <a:rPr lang="en-US" dirty="0" smtClean="0"/>
              <a:t>Therefore, the height of a 2-3 tree is between log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and log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search time is O(log </a:t>
            </a:r>
            <a:r>
              <a:rPr lang="en-US" i="1" dirty="0" smtClean="0"/>
              <a:t>n</a:t>
            </a:r>
            <a:r>
              <a:rPr lang="en-US" dirty="0" smtClean="0"/>
              <a:t>) -- </a:t>
            </a:r>
            <a:r>
              <a:rPr lang="en-US" dirty="0"/>
              <a:t>logarithms are all related by a constant factor, and </a:t>
            </a:r>
            <a:r>
              <a:rPr lang="en-US" dirty="0" smtClean="0"/>
              <a:t>constant factors </a:t>
            </a:r>
            <a:r>
              <a:rPr lang="en-US" dirty="0"/>
              <a:t>are ignored in </a:t>
            </a:r>
            <a:r>
              <a:rPr lang="en-US" dirty="0" smtClean="0"/>
              <a:t>big-</a:t>
            </a:r>
            <a:r>
              <a:rPr lang="en-US" dirty="0"/>
              <a:t>O</a:t>
            </a:r>
            <a:r>
              <a:rPr lang="en-US" b="1" dirty="0" smtClean="0"/>
              <a:t> </a:t>
            </a:r>
            <a:r>
              <a:rPr lang="en-US" dirty="0" smtClean="0"/>
              <a:t>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797300" y="39878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5846" name="Group 4"/>
          <p:cNvGrpSpPr>
            <a:grpSpLocks/>
          </p:cNvGrpSpPr>
          <p:nvPr/>
        </p:nvGrpSpPr>
        <p:grpSpPr bwMode="auto">
          <a:xfrm>
            <a:off x="1812925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2308225" y="3187700"/>
            <a:ext cx="619125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4" idx="0"/>
          </p:cNvCxnSpPr>
          <p:nvPr/>
        </p:nvCxnSpPr>
        <p:spPr>
          <a:xfrm>
            <a:off x="3359150" y="3187700"/>
            <a:ext cx="74295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1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35852" name="Rectangle 22"/>
          <p:cNvSpPr>
            <a:spLocks noChangeArrowheads="1"/>
          </p:cNvSpPr>
          <p:nvPr/>
        </p:nvSpPr>
        <p:spPr bwMode="auto">
          <a:xfrm>
            <a:off x="3500438" y="2906713"/>
            <a:ext cx="46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0" y="1555750"/>
            <a:ext cx="2362200" cy="1720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Left-Left tree can be balanced by a rotation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Removing an item from a 2-3 tree is generally the reverse of the insertion process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item to be removed is in a leaf with two items, simply delete the item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it’s not in a leaf, remove it by swapping it with its inorder predecessor in a leaf node and deleting it from the leaf node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</a:t>
            </a:r>
            <a:r>
              <a:rPr lang="en-US" smtClean="0"/>
              <a:t>removing an item </a:t>
            </a:r>
            <a:r>
              <a:rPr lang="en-US" dirty="0" smtClean="0"/>
              <a:t>from a leaf causes the leaf to become empty,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items from the sibling and parent can be redistributed into that leaf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or the leaf can be merged with its parent and sibling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5146675" y="3154363"/>
            <a:ext cx="498475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11800" y="3725863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455612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2" name="Straight Connector 11"/>
          <p:cNvCxnSpPr>
            <a:stCxn id="16" idx="4"/>
            <a:endCxn id="11" idx="0"/>
          </p:cNvCxnSpPr>
          <p:nvPr/>
        </p:nvCxnSpPr>
        <p:spPr>
          <a:xfrm>
            <a:off x="4816475" y="3232150"/>
            <a:ext cx="635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11, 15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806450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539750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5146675" y="3154363"/>
            <a:ext cx="498475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11800" y="3725863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4556125" y="3722688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13</a:t>
            </a:r>
          </a:p>
        </p:txBody>
      </p:sp>
      <p:cxnSp>
        <p:nvCxnSpPr>
          <p:cNvPr id="12" name="Straight Connector 11"/>
          <p:cNvCxnSpPr>
            <a:stCxn id="16" idx="4"/>
            <a:endCxn id="11" idx="0"/>
          </p:cNvCxnSpPr>
          <p:nvPr/>
        </p:nvCxnSpPr>
        <p:spPr>
          <a:xfrm>
            <a:off x="4816475" y="3232150"/>
            <a:ext cx="635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11, 15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806450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539750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5146675" y="3154363"/>
            <a:ext cx="498475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11800" y="3725863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4556125" y="3722688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>
            <a:stCxn id="16" idx="4"/>
            <a:endCxn id="11" idx="0"/>
          </p:cNvCxnSpPr>
          <p:nvPr/>
        </p:nvCxnSpPr>
        <p:spPr>
          <a:xfrm>
            <a:off x="4816475" y="3232150"/>
            <a:ext cx="635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11, 15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806450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539750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node becomes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5146675" y="3154363"/>
            <a:ext cx="498475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11800" y="3725863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4556125" y="3722688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>
            <a:stCxn id="16" idx="4"/>
            <a:endCxn id="11" idx="0"/>
          </p:cNvCxnSpPr>
          <p:nvPr/>
        </p:nvCxnSpPr>
        <p:spPr>
          <a:xfrm>
            <a:off x="4816475" y="3232150"/>
            <a:ext cx="635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11, 15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806450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539750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Merge 15 with a remaining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4864100" y="3154363"/>
            <a:ext cx="46990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46675" y="3725863"/>
            <a:ext cx="127952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15, 17, 19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6032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7588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921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Merge 15 with a remaining 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6" idx="5"/>
            <a:endCxn id="8" idx="1"/>
          </p:cNvCxnSpPr>
          <p:nvPr/>
        </p:nvCxnSpPr>
        <p:spPr>
          <a:xfrm>
            <a:off x="4864100" y="3154363"/>
            <a:ext cx="469900" cy="649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46675" y="3725863"/>
            <a:ext cx="1279525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15, 17, 19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349750" y="2698750"/>
            <a:ext cx="6032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11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7588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921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Split the node and move the middle value (17)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9334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699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032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Split the node and move the middle value (17) up</a:t>
            </a:r>
          </a:p>
        </p:txBody>
      </p:sp>
      <p:sp>
        <p:nvSpPr>
          <p:cNvPr id="23" name="Oval 22"/>
          <p:cNvSpPr/>
          <p:nvPr/>
        </p:nvSpPr>
        <p:spPr>
          <a:xfrm>
            <a:off x="4413250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24" name="Straight Connector 23"/>
          <p:cNvCxnSpPr>
            <a:stCxn id="16" idx="4"/>
            <a:endCxn id="23" idx="0"/>
          </p:cNvCxnSpPr>
          <p:nvPr/>
        </p:nvCxnSpPr>
        <p:spPr>
          <a:xfrm flipH="1">
            <a:off x="4679950" y="3232150"/>
            <a:ext cx="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6675" y="37131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5010150" y="3154363"/>
            <a:ext cx="403225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93345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11, 17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699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032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11</a:t>
            </a:r>
          </a:p>
        </p:txBody>
      </p:sp>
      <p:sp>
        <p:nvSpPr>
          <p:cNvPr id="23" name="Oval 22"/>
          <p:cNvSpPr/>
          <p:nvPr/>
        </p:nvSpPr>
        <p:spPr>
          <a:xfrm>
            <a:off x="4413250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24" name="Straight Connector 23"/>
          <p:cNvCxnSpPr>
            <a:stCxn id="16" idx="4"/>
            <a:endCxn id="23" idx="0"/>
          </p:cNvCxnSpPr>
          <p:nvPr/>
        </p:nvCxnSpPr>
        <p:spPr>
          <a:xfrm flipH="1">
            <a:off x="4679950" y="3232150"/>
            <a:ext cx="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6675" y="37131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5010150" y="3154363"/>
            <a:ext cx="403225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93345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699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</a:t>
            </a: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032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947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Because 11 is not in a leaf, replace it with its leaf predecessor (9)</a:t>
            </a:r>
          </a:p>
        </p:txBody>
      </p:sp>
      <p:sp>
        <p:nvSpPr>
          <p:cNvPr id="23" name="Oval 22"/>
          <p:cNvSpPr/>
          <p:nvPr/>
        </p:nvSpPr>
        <p:spPr>
          <a:xfrm>
            <a:off x="4413250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24" name="Straight Connector 23"/>
          <p:cNvCxnSpPr>
            <a:stCxn id="16" idx="4"/>
            <a:endCxn id="23" idx="0"/>
          </p:cNvCxnSpPr>
          <p:nvPr/>
        </p:nvCxnSpPr>
        <p:spPr>
          <a:xfrm flipH="1">
            <a:off x="4679950" y="3232150"/>
            <a:ext cx="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6675" y="37131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5010150" y="3154363"/>
            <a:ext cx="403225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5583238" y="2641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535738" y="3451225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102100" y="1789113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681538" y="3451225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grpSp>
        <p:nvGrpSpPr>
          <p:cNvPr id="36870" name="Group 4"/>
          <p:cNvGrpSpPr>
            <a:grpSpLocks/>
          </p:cNvGrpSpPr>
          <p:nvPr/>
        </p:nvGrpSpPr>
        <p:grpSpPr bwMode="auto">
          <a:xfrm>
            <a:off x="2673350" y="2663825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</p:grpSp>
      <p:cxnSp>
        <p:nvCxnSpPr>
          <p:cNvPr id="14" name="Straight Connector 13"/>
          <p:cNvCxnSpPr>
            <a:stCxn id="3" idx="1"/>
            <a:endCxn id="9" idx="5"/>
          </p:cNvCxnSpPr>
          <p:nvPr/>
        </p:nvCxnSpPr>
        <p:spPr>
          <a:xfrm flipH="1" flipV="1">
            <a:off x="4622800" y="2309813"/>
            <a:ext cx="1050925" cy="42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6103938" y="3162300"/>
            <a:ext cx="73660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12" idx="0"/>
          </p:cNvCxnSpPr>
          <p:nvPr/>
        </p:nvCxnSpPr>
        <p:spPr>
          <a:xfrm flipH="1">
            <a:off x="3168650" y="2309813"/>
            <a:ext cx="1022350" cy="354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  <a:endCxn id="4" idx="0"/>
          </p:cNvCxnSpPr>
          <p:nvPr/>
        </p:nvCxnSpPr>
        <p:spPr>
          <a:xfrm flipH="1">
            <a:off x="4986338" y="3162300"/>
            <a:ext cx="687387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Box 21"/>
          <p:cNvSpPr txBox="1">
            <a:spLocks noChangeArrowheads="1"/>
          </p:cNvSpPr>
          <p:nvPr/>
        </p:nvSpPr>
        <p:spPr bwMode="auto">
          <a:xfrm>
            <a:off x="4764088" y="1993900"/>
            <a:ext cx="30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36876" name="Rectangle 22"/>
          <p:cNvSpPr>
            <a:spLocks noChangeArrowheads="1"/>
          </p:cNvSpPr>
          <p:nvPr/>
        </p:nvSpPr>
        <p:spPr bwMode="auto">
          <a:xfrm>
            <a:off x="6253163" y="2852738"/>
            <a:ext cx="322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93345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699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032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438400" cy="1144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Because 11 is not in a leaf, replace it with its leaf predecessor (9)</a:t>
            </a:r>
          </a:p>
        </p:txBody>
      </p:sp>
      <p:sp>
        <p:nvSpPr>
          <p:cNvPr id="23" name="Oval 22"/>
          <p:cNvSpPr/>
          <p:nvPr/>
        </p:nvSpPr>
        <p:spPr>
          <a:xfrm>
            <a:off x="4413250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24" name="Straight Connector 23"/>
          <p:cNvCxnSpPr>
            <a:stCxn id="16" idx="4"/>
            <a:endCxn id="23" idx="0"/>
          </p:cNvCxnSpPr>
          <p:nvPr/>
        </p:nvCxnSpPr>
        <p:spPr>
          <a:xfrm flipH="1">
            <a:off x="4679950" y="3232150"/>
            <a:ext cx="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6675" y="37131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5010150" y="3154363"/>
            <a:ext cx="403225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93345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69925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79825" y="372427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>
            <a:stCxn id="16" idx="3"/>
            <a:endCxn id="39" idx="0"/>
          </p:cNvCxnSpPr>
          <p:nvPr/>
        </p:nvCxnSpPr>
        <p:spPr>
          <a:xfrm flipH="1">
            <a:off x="3946525" y="3154363"/>
            <a:ext cx="403225" cy="569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left leaf is now empty.  Merge the parent (9) into its right child (15)</a:t>
            </a:r>
          </a:p>
        </p:txBody>
      </p:sp>
      <p:sp>
        <p:nvSpPr>
          <p:cNvPr id="23" name="Oval 22"/>
          <p:cNvSpPr/>
          <p:nvPr/>
        </p:nvSpPr>
        <p:spPr>
          <a:xfrm>
            <a:off x="4413250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15</a:t>
            </a:r>
          </a:p>
        </p:txBody>
      </p:sp>
      <p:cxnSp>
        <p:nvCxnSpPr>
          <p:cNvPr id="24" name="Straight Connector 23"/>
          <p:cNvCxnSpPr>
            <a:stCxn id="16" idx="4"/>
            <a:endCxn id="23" idx="0"/>
          </p:cNvCxnSpPr>
          <p:nvPr/>
        </p:nvCxnSpPr>
        <p:spPr>
          <a:xfrm flipH="1">
            <a:off x="4679950" y="3232150"/>
            <a:ext cx="0" cy="49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146675" y="37131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5010150" y="3154363"/>
            <a:ext cx="403225" cy="55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left leaf is now empty.  Merge the parent (9) into its right child (15)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</a:t>
            </a:r>
          </a:p>
        </p:txBody>
      </p: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</a:t>
            </a:r>
          </a:p>
        </p:txBody>
      </p: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1196975" y="3722688"/>
            <a:ext cx="5715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>
            <a:stCxn id="15" idx="3"/>
            <a:endCxn id="5" idx="7"/>
          </p:cNvCxnSpPr>
          <p:nvPr/>
        </p:nvCxnSpPr>
        <p:spPr>
          <a:xfrm flipH="1">
            <a:off x="1684338" y="3181350"/>
            <a:ext cx="387350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4016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2863" y="3725863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Merge the parent (3) with its right child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3889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47925" y="3725863"/>
            <a:ext cx="776288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214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Merge the parent (3) with its right child (5)</a:t>
            </a:r>
          </a:p>
        </p:txBody>
      </p: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3889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47925" y="3725863"/>
            <a:ext cx="776288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sp>
        <p:nvSpPr>
          <p:cNvPr id="13" name="Oval 12"/>
          <p:cNvSpPr/>
          <p:nvPr/>
        </p:nvSpPr>
        <p:spPr>
          <a:xfrm>
            <a:off x="3224213" y="1905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</a:t>
            </a:r>
          </a:p>
        </p:txBody>
      </p:sp>
      <p:cxnSp>
        <p:nvCxnSpPr>
          <p:cNvPr id="14" name="Straight Connector 13"/>
          <p:cNvCxnSpPr>
            <a:stCxn id="13" idx="3"/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13225" y="2698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17</a:t>
            </a:r>
          </a:p>
        </p:txBody>
      </p:sp>
      <p:cxnSp>
        <p:nvCxnSpPr>
          <p:cNvPr id="17" name="Straight Connector 16"/>
          <p:cNvCxnSpPr>
            <a:stCxn id="13" idx="5"/>
            <a:endCxn id="16" idx="1"/>
          </p:cNvCxnSpPr>
          <p:nvPr/>
        </p:nvCxnSpPr>
        <p:spPr>
          <a:xfrm>
            <a:off x="3679825" y="2360613"/>
            <a:ext cx="611188" cy="41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43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Repeat on the next level. </a:t>
            </a:r>
          </a:p>
          <a:p>
            <a:pPr algn="ctr">
              <a:defRPr/>
            </a:pPr>
            <a:r>
              <a:rPr lang="en-US" dirty="0"/>
              <a:t>Merge the parent (7) with its right child (17)</a:t>
            </a:r>
          </a:p>
        </p:txBody>
      </p:sp>
      <p:sp>
        <p:nvSpPr>
          <p:cNvPr id="23" name="Oval 22"/>
          <p:cNvSpPr/>
          <p:nvPr/>
        </p:nvSpPr>
        <p:spPr>
          <a:xfrm>
            <a:off x="3570288" y="3722688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6" idx="3"/>
            <a:endCxn id="23" idx="0"/>
          </p:cNvCxnSpPr>
          <p:nvPr/>
        </p:nvCxnSpPr>
        <p:spPr>
          <a:xfrm flipH="1">
            <a:off x="3986213" y="3154363"/>
            <a:ext cx="304800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54575" y="37226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cxnSp>
        <p:nvCxnSpPr>
          <p:cNvPr id="26" name="Straight Connector 25"/>
          <p:cNvCxnSpPr>
            <a:stCxn id="16" idx="5"/>
            <a:endCxn id="25" idx="0"/>
          </p:cNvCxnSpPr>
          <p:nvPr/>
        </p:nvCxnSpPr>
        <p:spPr>
          <a:xfrm>
            <a:off x="4668838" y="3154363"/>
            <a:ext cx="452437" cy="56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cxnSp>
        <p:nvCxnSpPr>
          <p:cNvPr id="9" name="Straight Connector 8"/>
          <p:cNvCxnSpPr>
            <a:stCxn id="15" idx="5"/>
            <a:endCxn id="10" idx="0"/>
          </p:cNvCxnSpPr>
          <p:nvPr/>
        </p:nvCxnSpPr>
        <p:spPr>
          <a:xfrm>
            <a:off x="2447925" y="3181350"/>
            <a:ext cx="388938" cy="544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47925" y="3725863"/>
            <a:ext cx="776288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cxnSp>
        <p:nvCxnSpPr>
          <p:cNvPr id="14" name="Straight Connector 13"/>
          <p:cNvCxnSpPr>
            <a:endCxn id="15" idx="7"/>
          </p:cNvCxnSpPr>
          <p:nvPr/>
        </p:nvCxnSpPr>
        <p:spPr>
          <a:xfrm flipH="1">
            <a:off x="2447925" y="2360613"/>
            <a:ext cx="854075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93900" y="272732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>
            <a:endCxn id="25" idx="1"/>
          </p:cNvCxnSpPr>
          <p:nvPr/>
        </p:nvCxnSpPr>
        <p:spPr>
          <a:xfrm>
            <a:off x="3679825" y="2360613"/>
            <a:ext cx="533400" cy="48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43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Repeat on the next level. </a:t>
            </a:r>
          </a:p>
          <a:p>
            <a:pPr algn="ctr">
              <a:defRPr/>
            </a:pPr>
            <a:r>
              <a:rPr lang="en-US" dirty="0"/>
              <a:t>Merge the parent (7) with its right child (17)</a:t>
            </a:r>
          </a:p>
        </p:txBody>
      </p:sp>
      <p:sp>
        <p:nvSpPr>
          <p:cNvPr id="23" name="Oval 22"/>
          <p:cNvSpPr/>
          <p:nvPr/>
        </p:nvSpPr>
        <p:spPr>
          <a:xfrm>
            <a:off x="3113088" y="2816225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8" idx="4"/>
            <a:endCxn id="23" idx="0"/>
          </p:cNvCxnSpPr>
          <p:nvPr/>
        </p:nvCxnSpPr>
        <p:spPr>
          <a:xfrm flipH="1">
            <a:off x="3529013" y="2438400"/>
            <a:ext cx="25400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135438" y="27654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18" name="Oval 17"/>
          <p:cNvSpPr/>
          <p:nvPr/>
        </p:nvSpPr>
        <p:spPr>
          <a:xfrm>
            <a:off x="3124200" y="1905000"/>
            <a:ext cx="86201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2-3 Tree (cont.)</a:t>
            </a:r>
          </a:p>
        </p:txBody>
      </p:sp>
      <p:sp>
        <p:nvSpPr>
          <p:cNvPr id="10" name="Oval 9"/>
          <p:cNvSpPr/>
          <p:nvPr/>
        </p:nvSpPr>
        <p:spPr>
          <a:xfrm>
            <a:off x="2209800" y="2805113"/>
            <a:ext cx="776288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3, 5</a:t>
            </a:r>
          </a:p>
        </p:txBody>
      </p:sp>
      <p:cxnSp>
        <p:nvCxnSpPr>
          <p:cNvPr id="14" name="Straight Connector 13"/>
          <p:cNvCxnSpPr>
            <a:stCxn id="18" idx="3"/>
            <a:endCxn id="10" idx="0"/>
          </p:cNvCxnSpPr>
          <p:nvPr/>
        </p:nvCxnSpPr>
        <p:spPr>
          <a:xfrm flipH="1">
            <a:off x="2597150" y="2360613"/>
            <a:ext cx="652463" cy="444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5" idx="1"/>
          </p:cNvCxnSpPr>
          <p:nvPr/>
        </p:nvCxnSpPr>
        <p:spPr>
          <a:xfrm>
            <a:off x="3679825" y="2360613"/>
            <a:ext cx="533400" cy="48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67400" y="1751013"/>
            <a:ext cx="2279650" cy="1430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Repeat on the next level. </a:t>
            </a:r>
          </a:p>
          <a:p>
            <a:pPr algn="ctr">
              <a:defRPr/>
            </a:pPr>
            <a:r>
              <a:rPr lang="en-US" dirty="0"/>
              <a:t>Merge the parent (7) with its right child (17)</a:t>
            </a:r>
          </a:p>
        </p:txBody>
      </p:sp>
      <p:sp>
        <p:nvSpPr>
          <p:cNvPr id="23" name="Oval 22"/>
          <p:cNvSpPr/>
          <p:nvPr/>
        </p:nvSpPr>
        <p:spPr>
          <a:xfrm>
            <a:off x="3113088" y="2816225"/>
            <a:ext cx="83185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9, 15</a:t>
            </a:r>
          </a:p>
        </p:txBody>
      </p:sp>
      <p:cxnSp>
        <p:nvCxnSpPr>
          <p:cNvPr id="24" name="Straight Connector 23"/>
          <p:cNvCxnSpPr>
            <a:stCxn id="18" idx="4"/>
            <a:endCxn id="23" idx="0"/>
          </p:cNvCxnSpPr>
          <p:nvPr/>
        </p:nvCxnSpPr>
        <p:spPr>
          <a:xfrm flipH="1">
            <a:off x="3529013" y="2438400"/>
            <a:ext cx="25400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135438" y="276542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18" name="Oval 17"/>
          <p:cNvSpPr/>
          <p:nvPr/>
        </p:nvSpPr>
        <p:spPr>
          <a:xfrm>
            <a:off x="3124200" y="1905000"/>
            <a:ext cx="86201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7, 17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Left-Left Tree (cont.)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Even after insertion, the overall height has not increased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11.5</a:t>
            </a:r>
          </a:p>
        </p:txBody>
      </p:sp>
      <p:sp>
        <p:nvSpPr>
          <p:cNvPr id="2467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2-3-4 Trees and B-Trees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and 2-3-4 Trees</a:t>
            </a:r>
          </a:p>
        </p:txBody>
      </p:sp>
      <p:sp>
        <p:nvSpPr>
          <p:cNvPr id="2478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/>
          <a:lstStyle/>
          <a:p>
            <a:pPr eaLnBrk="1" hangingPunct="1"/>
            <a:r>
              <a:rPr lang="en-US" smtClean="0"/>
              <a:t>The 2-3 tree was the inspiration for the more general B-tree which allows up to </a:t>
            </a:r>
            <a:r>
              <a:rPr lang="en-US" i="1" smtClean="0"/>
              <a:t>n</a:t>
            </a:r>
            <a:r>
              <a:rPr lang="en-US" smtClean="0"/>
              <a:t> children per node, where </a:t>
            </a:r>
            <a:r>
              <a:rPr lang="en-US" i="1" smtClean="0"/>
              <a:t>n</a:t>
            </a:r>
            <a:r>
              <a:rPr lang="en-US" smtClean="0"/>
              <a:t> may be a very large number</a:t>
            </a:r>
          </a:p>
          <a:p>
            <a:pPr eaLnBrk="1" hangingPunct="1"/>
            <a:r>
              <a:rPr lang="en-US" smtClean="0"/>
              <a:t>The B-tree was designed for building indexes to very large databases stored on a hard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2-3-4 Trees</a:t>
            </a:r>
          </a:p>
        </p:txBody>
      </p:sp>
      <p:sp>
        <p:nvSpPr>
          <p:cNvPr id="2488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2-3-4 trees are a special case of the B-tree where order is fixed at 4</a:t>
            </a:r>
          </a:p>
          <a:p>
            <a:pPr eaLnBrk="1" hangingPunct="1"/>
            <a:r>
              <a:rPr lang="en-US" smtClean="0"/>
              <a:t>A node in a 2-3-4 tree is called a </a:t>
            </a:r>
            <a:r>
              <a:rPr lang="en-US" i="1" smtClean="0"/>
              <a:t>4-node</a:t>
            </a:r>
          </a:p>
          <a:p>
            <a:pPr eaLnBrk="1" hangingPunct="1"/>
            <a:r>
              <a:rPr lang="en-US" smtClean="0"/>
              <a:t>A 4-node has space for three data items and four children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48835" name="Picture 2" descr="C:\Documents and Settings\Administrator\My Documents\Koffman\PPTs\JPEGS\JWCL233_Koffman JPG files\ch09\w031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91000"/>
            <a:ext cx="8577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2-3-4 Tree Example</a:t>
            </a:r>
          </a:p>
        </p:txBody>
      </p:sp>
      <p:pic>
        <p:nvPicPr>
          <p:cNvPr id="249858" name="Picture 2" descr="C:\Documents and Settings\Administrator\My Documents\Koffman\PPTs\JPEGS\JWCL233_Koffman JPG files\ch09\w0315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90800"/>
            <a:ext cx="688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2-3-4 Trees (cont.)</a:t>
            </a:r>
          </a:p>
        </p:txBody>
      </p:sp>
      <p:sp>
        <p:nvSpPr>
          <p:cNvPr id="2508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Fixing the capacity of a node at three data items simplifies the insertion logic</a:t>
            </a:r>
          </a:p>
          <a:p>
            <a:pPr eaLnBrk="1" hangingPunct="1"/>
            <a:r>
              <a:rPr lang="en-US" smtClean="0"/>
              <a:t>A search for a leaf is the same as for a 2-3 tree or B-tree</a:t>
            </a:r>
          </a:p>
          <a:p>
            <a:pPr eaLnBrk="1" hangingPunct="1"/>
            <a:r>
              <a:rPr lang="en-US" smtClean="0"/>
              <a:t>If a 4-node is encountered, we split it</a:t>
            </a:r>
          </a:p>
          <a:p>
            <a:pPr lvl="1" eaLnBrk="1" hangingPunct="1"/>
            <a:r>
              <a:rPr lang="en-US" smtClean="0"/>
              <a:t>When we reach a leaf, we are guaranteed to find room to insert an item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6781800" y="1981200"/>
            <a:ext cx="1981200" cy="1752600"/>
          </a:xfrm>
          <a:prstGeom prst="borderCallout1">
            <a:avLst>
              <a:gd name="adj1" fmla="val 18750"/>
              <a:gd name="adj2" fmla="val -8333"/>
              <a:gd name="adj3" fmla="val 38876"/>
              <a:gd name="adj4" fmla="val -2590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number larger than 62 is inserted into one of this subtree's leaf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5054600" y="5067300"/>
            <a:ext cx="2794000" cy="1181100"/>
          </a:xfrm>
          <a:prstGeom prst="borderCallout1">
            <a:avLst>
              <a:gd name="adj1" fmla="val -11358"/>
              <a:gd name="adj2" fmla="val 33031"/>
              <a:gd name="adj3" fmla="val -51446"/>
              <a:gd name="adj4" fmla="val 236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number between 63 and 78, inclusive, is inserted into this 3-node making it a 4-node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5461000" y="5067300"/>
            <a:ext cx="2794000" cy="1181100"/>
          </a:xfrm>
          <a:prstGeom prst="borderCallout1">
            <a:avLst>
              <a:gd name="adj1" fmla="val -11358"/>
              <a:gd name="adj2" fmla="val 45304"/>
              <a:gd name="adj3" fmla="val -43919"/>
              <a:gd name="adj4" fmla="val 422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number larger than 79 is inserted into this 2-node making it a 3-node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1600200"/>
            <a:ext cx="1676400" cy="8747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Inserting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grpSp>
        <p:nvGrpSpPr>
          <p:cNvPr id="38918" name="Group 4"/>
          <p:cNvGrpSpPr>
            <a:grpSpLocks/>
          </p:cNvGrpSpPr>
          <p:nvPr/>
        </p:nvGrpSpPr>
        <p:grpSpPr bwMode="auto">
          <a:xfrm>
            <a:off x="3302000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2" idx="0"/>
          </p:cNvCxnSpPr>
          <p:nvPr/>
        </p:nvCxnSpPr>
        <p:spPr>
          <a:xfrm>
            <a:off x="3359150" y="3187700"/>
            <a:ext cx="43815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66788" y="3087688"/>
            <a:ext cx="1654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+ 1) - 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k </a:t>
            </a:r>
            <a:endParaRPr lang="en-US" sz="1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447925" y="1739900"/>
            <a:ext cx="165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latin typeface="Courier New" pitchFamily="49" charset="0"/>
                <a:cs typeface="Courier New" pitchFamily="49" charset="0"/>
              </a:rPr>
              <a:t>k -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i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 + 2)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1" grpId="0"/>
      <p:bldP spid="24" grpId="0"/>
    </p:bld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495800" y="18288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62</a:t>
            </a:r>
          </a:p>
        </p:txBody>
      </p:sp>
      <p:sp>
        <p:nvSpPr>
          <p:cNvPr id="5" name="Oval 4"/>
          <p:cNvSpPr/>
          <p:nvPr/>
        </p:nvSpPr>
        <p:spPr>
          <a:xfrm>
            <a:off x="57531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63246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2398713" y="39004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38862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302000" y="3875088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sp>
        <p:nvSpPr>
          <p:cNvPr id="10" name="Oval 9"/>
          <p:cNvSpPr/>
          <p:nvPr/>
        </p:nvSpPr>
        <p:spPr>
          <a:xfrm>
            <a:off x="2819400" y="2667000"/>
            <a:ext cx="1295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14, 21, 38</a:t>
            </a:r>
          </a:p>
        </p:txBody>
      </p:sp>
      <p:cxnSp>
        <p:nvCxnSpPr>
          <p:cNvPr id="17" name="Straight Connector 16"/>
          <p:cNvCxnSpPr>
            <a:stCxn id="4" idx="3"/>
            <a:endCxn id="10" idx="0"/>
          </p:cNvCxnSpPr>
          <p:nvPr/>
        </p:nvCxnSpPr>
        <p:spPr>
          <a:xfrm flipH="1">
            <a:off x="3467100" y="2284413"/>
            <a:ext cx="1106488" cy="382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4951413" y="2284413"/>
            <a:ext cx="879475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06850" y="3875088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10" idx="3"/>
            <a:endCxn id="8" idx="7"/>
          </p:cNvCxnSpPr>
          <p:nvPr/>
        </p:nvCxnSpPr>
        <p:spPr>
          <a:xfrm flipH="1">
            <a:off x="1903413" y="3122613"/>
            <a:ext cx="1106487" cy="84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7" idx="7"/>
          </p:cNvCxnSpPr>
          <p:nvPr/>
        </p:nvCxnSpPr>
        <p:spPr>
          <a:xfrm flipH="1">
            <a:off x="2854325" y="3200400"/>
            <a:ext cx="346075" cy="77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  <a:endCxn id="9" idx="0"/>
          </p:cNvCxnSpPr>
          <p:nvPr/>
        </p:nvCxnSpPr>
        <p:spPr>
          <a:xfrm>
            <a:off x="3467100" y="3200400"/>
            <a:ext cx="101600" cy="67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21" idx="0"/>
          </p:cNvCxnSpPr>
          <p:nvPr/>
        </p:nvCxnSpPr>
        <p:spPr>
          <a:xfrm>
            <a:off x="3924300" y="3122613"/>
            <a:ext cx="542925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165725" y="388620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5624513" y="3122613"/>
            <a:ext cx="206375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208713" y="3122613"/>
            <a:ext cx="382587" cy="763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228600" y="1524000"/>
            <a:ext cx="2170113" cy="1676400"/>
          </a:xfrm>
          <a:prstGeom prst="borderCallout1">
            <a:avLst>
              <a:gd name="adj1" fmla="val 47643"/>
              <a:gd name="adj2" fmla="val 104451"/>
              <a:gd name="adj3" fmla="val 66330"/>
              <a:gd name="adj4" fmla="val 13229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 soon as a 4-node is encountered, split it and move the middle value into the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251325" y="1828800"/>
            <a:ext cx="914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21, 62</a:t>
            </a:r>
          </a:p>
        </p:txBody>
      </p:sp>
      <p:sp>
        <p:nvSpPr>
          <p:cNvPr id="5" name="Oval 4"/>
          <p:cNvSpPr/>
          <p:nvPr/>
        </p:nvSpPr>
        <p:spPr>
          <a:xfrm>
            <a:off x="6516688" y="25844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7088188" y="3803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3148013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2159000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4002088" y="38417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28</a:t>
            </a:r>
          </a:p>
        </p:txBody>
      </p:sp>
      <p:cxnSp>
        <p:nvCxnSpPr>
          <p:cNvPr id="17" name="Straight Connector 16"/>
          <p:cNvCxnSpPr>
            <a:stCxn id="4" idx="3"/>
            <a:endCxn id="30" idx="7"/>
          </p:cNvCxnSpPr>
          <p:nvPr/>
        </p:nvCxnSpPr>
        <p:spPr>
          <a:xfrm flipH="1">
            <a:off x="3148013" y="2284413"/>
            <a:ext cx="1236662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5030788" y="2284413"/>
            <a:ext cx="1563687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08525" y="384175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30" idx="3"/>
            <a:endCxn id="8" idx="0"/>
          </p:cNvCxnSpPr>
          <p:nvPr/>
        </p:nvCxnSpPr>
        <p:spPr>
          <a:xfrm flipH="1">
            <a:off x="2425700" y="3122613"/>
            <a:ext cx="344488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5"/>
            <a:endCxn id="7" idx="0"/>
          </p:cNvCxnSpPr>
          <p:nvPr/>
        </p:nvCxnSpPr>
        <p:spPr>
          <a:xfrm>
            <a:off x="3148013" y="3122613"/>
            <a:ext cx="266700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3"/>
            <a:endCxn id="9" idx="0"/>
          </p:cNvCxnSpPr>
          <p:nvPr/>
        </p:nvCxnSpPr>
        <p:spPr>
          <a:xfrm flipH="1">
            <a:off x="4268788" y="3087688"/>
            <a:ext cx="250825" cy="75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1" idx="5"/>
            <a:endCxn id="21" idx="0"/>
          </p:cNvCxnSpPr>
          <p:nvPr/>
        </p:nvCxnSpPr>
        <p:spPr>
          <a:xfrm>
            <a:off x="4895850" y="3087688"/>
            <a:ext cx="271463" cy="75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29313" y="380365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6388100" y="3038475"/>
            <a:ext cx="206375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972300" y="3038475"/>
            <a:ext cx="382588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228600" y="1524000"/>
            <a:ext cx="2170113" cy="1676400"/>
          </a:xfrm>
          <a:prstGeom prst="borderCallout1">
            <a:avLst>
              <a:gd name="adj1" fmla="val 47643"/>
              <a:gd name="adj2" fmla="val 104451"/>
              <a:gd name="adj3" fmla="val 66330"/>
              <a:gd name="adj4" fmla="val 13229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As soon as a 4-node is encountered, split it and move the middle value into the parent</a:t>
            </a:r>
          </a:p>
        </p:txBody>
      </p:sp>
      <p:sp>
        <p:nvSpPr>
          <p:cNvPr id="30" name="Oval 29"/>
          <p:cNvSpPr/>
          <p:nvPr/>
        </p:nvSpPr>
        <p:spPr>
          <a:xfrm>
            <a:off x="2692400" y="2667000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4441825" y="2632075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38</a:t>
            </a:r>
          </a:p>
        </p:txBody>
      </p:sp>
      <p:cxnSp>
        <p:nvCxnSpPr>
          <p:cNvPr id="50" name="Straight Connector 49"/>
          <p:cNvCxnSpPr>
            <a:stCxn id="31" idx="0"/>
            <a:endCxn id="4" idx="4"/>
          </p:cNvCxnSpPr>
          <p:nvPr/>
        </p:nvCxnSpPr>
        <p:spPr>
          <a:xfrm flipV="1">
            <a:off x="4708525" y="2362200"/>
            <a:ext cx="0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251325" y="1828800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21, 62</a:t>
            </a:r>
          </a:p>
        </p:txBody>
      </p:sp>
      <p:sp>
        <p:nvSpPr>
          <p:cNvPr id="5" name="Oval 4"/>
          <p:cNvSpPr/>
          <p:nvPr/>
        </p:nvSpPr>
        <p:spPr>
          <a:xfrm>
            <a:off x="6516688" y="25844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7088188" y="3803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3148013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2159000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765550" y="3841750"/>
            <a:ext cx="942975" cy="533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25, 28</a:t>
            </a:r>
          </a:p>
        </p:txBody>
      </p:sp>
      <p:cxnSp>
        <p:nvCxnSpPr>
          <p:cNvPr id="17" name="Straight Connector 16"/>
          <p:cNvCxnSpPr>
            <a:stCxn id="4" idx="3"/>
            <a:endCxn id="30" idx="7"/>
          </p:cNvCxnSpPr>
          <p:nvPr/>
        </p:nvCxnSpPr>
        <p:spPr>
          <a:xfrm flipH="1">
            <a:off x="3148013" y="2284413"/>
            <a:ext cx="1236662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5030788" y="2284413"/>
            <a:ext cx="1563687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83150" y="3803650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30" idx="3"/>
            <a:endCxn id="8" idx="0"/>
          </p:cNvCxnSpPr>
          <p:nvPr/>
        </p:nvCxnSpPr>
        <p:spPr>
          <a:xfrm flipH="1">
            <a:off x="2425700" y="3122613"/>
            <a:ext cx="344488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5"/>
            <a:endCxn id="7" idx="0"/>
          </p:cNvCxnSpPr>
          <p:nvPr/>
        </p:nvCxnSpPr>
        <p:spPr>
          <a:xfrm>
            <a:off x="3148013" y="3122613"/>
            <a:ext cx="266700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3"/>
            <a:endCxn id="9" idx="0"/>
          </p:cNvCxnSpPr>
          <p:nvPr/>
        </p:nvCxnSpPr>
        <p:spPr>
          <a:xfrm flipH="1">
            <a:off x="4237038" y="3087688"/>
            <a:ext cx="282575" cy="75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1" idx="5"/>
            <a:endCxn id="21" idx="0"/>
          </p:cNvCxnSpPr>
          <p:nvPr/>
        </p:nvCxnSpPr>
        <p:spPr>
          <a:xfrm>
            <a:off x="4895850" y="3087688"/>
            <a:ext cx="447675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29313" y="380365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6388100" y="3038475"/>
            <a:ext cx="206375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972300" y="3038475"/>
            <a:ext cx="382588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801688" y="4876800"/>
            <a:ext cx="2170112" cy="1066800"/>
          </a:xfrm>
          <a:prstGeom prst="borderCallout1">
            <a:avLst>
              <a:gd name="adj1" fmla="val 47643"/>
              <a:gd name="adj2" fmla="val 104451"/>
              <a:gd name="adj3" fmla="val -32804"/>
              <a:gd name="adj4" fmla="val 1504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Then add the value (25) in a leaf node</a:t>
            </a:r>
          </a:p>
        </p:txBody>
      </p:sp>
      <p:sp>
        <p:nvSpPr>
          <p:cNvPr id="30" name="Oval 29"/>
          <p:cNvSpPr/>
          <p:nvPr/>
        </p:nvSpPr>
        <p:spPr>
          <a:xfrm>
            <a:off x="26924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4441825" y="26320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38</a:t>
            </a:r>
          </a:p>
        </p:txBody>
      </p:sp>
      <p:cxnSp>
        <p:nvCxnSpPr>
          <p:cNvPr id="50" name="Straight Connector 49"/>
          <p:cNvCxnSpPr>
            <a:stCxn id="31" idx="0"/>
            <a:endCxn id="4" idx="4"/>
          </p:cNvCxnSpPr>
          <p:nvPr/>
        </p:nvCxnSpPr>
        <p:spPr>
          <a:xfrm flipV="1">
            <a:off x="4708525" y="2362200"/>
            <a:ext cx="0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251325" y="1828800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21, 62</a:t>
            </a:r>
          </a:p>
        </p:txBody>
      </p:sp>
      <p:sp>
        <p:nvSpPr>
          <p:cNvPr id="5" name="Oval 4"/>
          <p:cNvSpPr/>
          <p:nvPr/>
        </p:nvSpPr>
        <p:spPr>
          <a:xfrm>
            <a:off x="6516688" y="25844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7088188" y="3803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3148013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2159000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765550" y="3841750"/>
            <a:ext cx="9429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25, 28</a:t>
            </a:r>
          </a:p>
        </p:txBody>
      </p:sp>
      <p:cxnSp>
        <p:nvCxnSpPr>
          <p:cNvPr id="17" name="Straight Connector 16"/>
          <p:cNvCxnSpPr>
            <a:stCxn id="4" idx="3"/>
            <a:endCxn id="30" idx="7"/>
          </p:cNvCxnSpPr>
          <p:nvPr/>
        </p:nvCxnSpPr>
        <p:spPr>
          <a:xfrm flipH="1">
            <a:off x="3148013" y="2284413"/>
            <a:ext cx="1236662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5030788" y="2284413"/>
            <a:ext cx="1563687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83150" y="3803650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30" idx="3"/>
            <a:endCxn id="8" idx="0"/>
          </p:cNvCxnSpPr>
          <p:nvPr/>
        </p:nvCxnSpPr>
        <p:spPr>
          <a:xfrm flipH="1">
            <a:off x="2425700" y="3122613"/>
            <a:ext cx="344488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5"/>
            <a:endCxn id="7" idx="0"/>
          </p:cNvCxnSpPr>
          <p:nvPr/>
        </p:nvCxnSpPr>
        <p:spPr>
          <a:xfrm>
            <a:off x="3148013" y="3122613"/>
            <a:ext cx="266700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3"/>
            <a:endCxn id="9" idx="0"/>
          </p:cNvCxnSpPr>
          <p:nvPr/>
        </p:nvCxnSpPr>
        <p:spPr>
          <a:xfrm flipH="1">
            <a:off x="4237038" y="3087688"/>
            <a:ext cx="282575" cy="75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1" idx="5"/>
            <a:endCxn id="21" idx="0"/>
          </p:cNvCxnSpPr>
          <p:nvPr/>
        </p:nvCxnSpPr>
        <p:spPr>
          <a:xfrm>
            <a:off x="4895850" y="3087688"/>
            <a:ext cx="447675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29313" y="380365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6388100" y="3038475"/>
            <a:ext cx="206375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972300" y="3038475"/>
            <a:ext cx="382588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924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4441825" y="26320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38</a:t>
            </a:r>
          </a:p>
        </p:txBody>
      </p:sp>
      <p:cxnSp>
        <p:nvCxnSpPr>
          <p:cNvPr id="50" name="Straight Connector 49"/>
          <p:cNvCxnSpPr>
            <a:stCxn id="31" idx="0"/>
            <a:endCxn id="4" idx="4"/>
          </p:cNvCxnSpPr>
          <p:nvPr/>
        </p:nvCxnSpPr>
        <p:spPr>
          <a:xfrm flipV="1">
            <a:off x="4708525" y="2362200"/>
            <a:ext cx="0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2000" y="4724400"/>
            <a:ext cx="5051425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This immediate split guarantees that a parent will not be a 4-node, and we will not need to propagate a child or its parent back up the recursion chain.  The recursion becomes tail recursion.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4" name="Oval 3"/>
          <p:cNvSpPr/>
          <p:nvPr/>
        </p:nvSpPr>
        <p:spPr>
          <a:xfrm>
            <a:off x="4251325" y="1828800"/>
            <a:ext cx="914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21, 62</a:t>
            </a:r>
          </a:p>
        </p:txBody>
      </p:sp>
      <p:sp>
        <p:nvSpPr>
          <p:cNvPr id="5" name="Oval 4"/>
          <p:cNvSpPr/>
          <p:nvPr/>
        </p:nvSpPr>
        <p:spPr>
          <a:xfrm>
            <a:off x="6516688" y="25844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79</a:t>
            </a:r>
          </a:p>
        </p:txBody>
      </p:sp>
      <p:sp>
        <p:nvSpPr>
          <p:cNvPr id="6" name="Oval 5"/>
          <p:cNvSpPr/>
          <p:nvPr/>
        </p:nvSpPr>
        <p:spPr>
          <a:xfrm>
            <a:off x="7088188" y="380365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90</a:t>
            </a:r>
          </a:p>
        </p:txBody>
      </p:sp>
      <p:sp>
        <p:nvSpPr>
          <p:cNvPr id="7" name="Oval 6"/>
          <p:cNvSpPr/>
          <p:nvPr/>
        </p:nvSpPr>
        <p:spPr>
          <a:xfrm>
            <a:off x="3148013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15</a:t>
            </a:r>
          </a:p>
        </p:txBody>
      </p:sp>
      <p:sp>
        <p:nvSpPr>
          <p:cNvPr id="8" name="Oval 7"/>
          <p:cNvSpPr/>
          <p:nvPr/>
        </p:nvSpPr>
        <p:spPr>
          <a:xfrm>
            <a:off x="2159000" y="38639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3765550" y="3841750"/>
            <a:ext cx="9429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25, 28</a:t>
            </a:r>
          </a:p>
        </p:txBody>
      </p:sp>
      <p:cxnSp>
        <p:nvCxnSpPr>
          <p:cNvPr id="17" name="Straight Connector 16"/>
          <p:cNvCxnSpPr>
            <a:stCxn id="4" idx="3"/>
            <a:endCxn id="30" idx="7"/>
          </p:cNvCxnSpPr>
          <p:nvPr/>
        </p:nvCxnSpPr>
        <p:spPr>
          <a:xfrm flipH="1">
            <a:off x="3148013" y="2284413"/>
            <a:ext cx="1236662" cy="460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5"/>
            <a:endCxn id="5" idx="1"/>
          </p:cNvCxnSpPr>
          <p:nvPr/>
        </p:nvCxnSpPr>
        <p:spPr>
          <a:xfrm>
            <a:off x="5030788" y="2284413"/>
            <a:ext cx="1563687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83150" y="3803650"/>
            <a:ext cx="919163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55, 56</a:t>
            </a:r>
          </a:p>
        </p:txBody>
      </p:sp>
      <p:cxnSp>
        <p:nvCxnSpPr>
          <p:cNvPr id="23" name="Straight Connector 22"/>
          <p:cNvCxnSpPr>
            <a:stCxn id="30" idx="3"/>
            <a:endCxn id="8" idx="0"/>
          </p:cNvCxnSpPr>
          <p:nvPr/>
        </p:nvCxnSpPr>
        <p:spPr>
          <a:xfrm flipH="1">
            <a:off x="2425700" y="3122613"/>
            <a:ext cx="344488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0" idx="5"/>
            <a:endCxn id="7" idx="0"/>
          </p:cNvCxnSpPr>
          <p:nvPr/>
        </p:nvCxnSpPr>
        <p:spPr>
          <a:xfrm>
            <a:off x="3148013" y="3122613"/>
            <a:ext cx="266700" cy="741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1" idx="3"/>
            <a:endCxn id="9" idx="0"/>
          </p:cNvCxnSpPr>
          <p:nvPr/>
        </p:nvCxnSpPr>
        <p:spPr>
          <a:xfrm flipH="1">
            <a:off x="4237038" y="3087688"/>
            <a:ext cx="282575" cy="754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1" idx="5"/>
            <a:endCxn id="21" idx="0"/>
          </p:cNvCxnSpPr>
          <p:nvPr/>
        </p:nvCxnSpPr>
        <p:spPr>
          <a:xfrm>
            <a:off x="4895850" y="3087688"/>
            <a:ext cx="447675" cy="715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29313" y="3803650"/>
            <a:ext cx="917575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68, 71</a:t>
            </a:r>
          </a:p>
        </p:txBody>
      </p:sp>
      <p:cxnSp>
        <p:nvCxnSpPr>
          <p:cNvPr id="36" name="Straight Connector 35"/>
          <p:cNvCxnSpPr>
            <a:stCxn id="5" idx="3"/>
            <a:endCxn id="34" idx="0"/>
          </p:cNvCxnSpPr>
          <p:nvPr/>
        </p:nvCxnSpPr>
        <p:spPr>
          <a:xfrm flipH="1">
            <a:off x="6388100" y="3038475"/>
            <a:ext cx="206375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" idx="5"/>
            <a:endCxn id="6" idx="0"/>
          </p:cNvCxnSpPr>
          <p:nvPr/>
        </p:nvCxnSpPr>
        <p:spPr>
          <a:xfrm>
            <a:off x="6972300" y="3038475"/>
            <a:ext cx="382588" cy="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92400" y="2667000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14</a:t>
            </a:r>
          </a:p>
        </p:txBody>
      </p:sp>
      <p:sp>
        <p:nvSpPr>
          <p:cNvPr id="31" name="Oval 30"/>
          <p:cNvSpPr/>
          <p:nvPr/>
        </p:nvSpPr>
        <p:spPr>
          <a:xfrm>
            <a:off x="4441825" y="2632075"/>
            <a:ext cx="533400" cy="533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38</a:t>
            </a:r>
          </a:p>
        </p:txBody>
      </p:sp>
      <p:cxnSp>
        <p:nvCxnSpPr>
          <p:cNvPr id="50" name="Straight Connector 49"/>
          <p:cNvCxnSpPr>
            <a:stCxn id="31" idx="0"/>
            <a:endCxn id="4" idx="4"/>
          </p:cNvCxnSpPr>
          <p:nvPr/>
        </p:nvCxnSpPr>
        <p:spPr>
          <a:xfrm flipV="1">
            <a:off x="4708525" y="2362200"/>
            <a:ext cx="0" cy="269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40113" y="4699000"/>
            <a:ext cx="5051425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25 </a:t>
            </a:r>
            <a:r>
              <a:rPr lang="en-US" i="1" dirty="0"/>
              <a:t>could</a:t>
            </a:r>
            <a:r>
              <a:rPr lang="en-US" dirty="0"/>
              <a:t> have been inserted into the leaf node without splitting the parent 4-node, but always splitting a 4-node when it is encountered simplifies the algorithm with minimal impact on overall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2146" name="TextBox 4"/>
          <p:cNvSpPr txBox="1">
            <a:spLocks noChangeArrowheads="1"/>
          </p:cNvSpPr>
          <p:nvPr/>
        </p:nvSpPr>
        <p:spPr bwMode="auto">
          <a:xfrm>
            <a:off x="3962400" y="2330450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</a:t>
            </a:r>
          </a:p>
        </p:txBody>
      </p:sp>
      <p:sp>
        <p:nvSpPr>
          <p:cNvPr id="262147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2148" name="TextBox 6"/>
          <p:cNvSpPr txBox="1">
            <a:spLocks noChangeArrowheads="1"/>
          </p:cNvSpPr>
          <p:nvPr/>
        </p:nvSpPr>
        <p:spPr bwMode="auto">
          <a:xfrm>
            <a:off x="5008563" y="332105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quick</a:t>
            </a:r>
          </a:p>
        </p:txBody>
      </p:sp>
      <p:cxnSp>
        <p:nvCxnSpPr>
          <p:cNvPr id="9" name="Straight Connector 8"/>
          <p:cNvCxnSpPr>
            <a:stCxn id="262146" idx="2"/>
            <a:endCxn id="262147" idx="0"/>
          </p:cNvCxnSpPr>
          <p:nvPr/>
        </p:nvCxnSpPr>
        <p:spPr>
          <a:xfrm flipH="1">
            <a:off x="3033713" y="2698750"/>
            <a:ext cx="1335087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2146" idx="2"/>
            <a:endCxn id="262148" idx="0"/>
          </p:cNvCxnSpPr>
          <p:nvPr/>
        </p:nvCxnSpPr>
        <p:spPr>
          <a:xfrm>
            <a:off x="4368800" y="2698750"/>
            <a:ext cx="1001713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151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3170" name="TextBox 4"/>
          <p:cNvSpPr txBox="1">
            <a:spLocks noChangeArrowheads="1"/>
          </p:cNvSpPr>
          <p:nvPr/>
        </p:nvSpPr>
        <p:spPr bwMode="auto">
          <a:xfrm>
            <a:off x="3962400" y="2330450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</a:t>
            </a:r>
          </a:p>
        </p:txBody>
      </p:sp>
      <p:sp>
        <p:nvSpPr>
          <p:cNvPr id="263171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3172" name="TextBox 6"/>
          <p:cNvSpPr txBox="1">
            <a:spLocks noChangeArrowheads="1"/>
          </p:cNvSpPr>
          <p:nvPr/>
        </p:nvSpPr>
        <p:spPr bwMode="auto">
          <a:xfrm>
            <a:off x="5008563" y="3321050"/>
            <a:ext cx="115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fox, quick</a:t>
            </a:r>
          </a:p>
        </p:txBody>
      </p:sp>
      <p:cxnSp>
        <p:nvCxnSpPr>
          <p:cNvPr id="9" name="Straight Connector 8"/>
          <p:cNvCxnSpPr>
            <a:stCxn id="263170" idx="2"/>
            <a:endCxn id="263171" idx="0"/>
          </p:cNvCxnSpPr>
          <p:nvPr/>
        </p:nvCxnSpPr>
        <p:spPr>
          <a:xfrm flipH="1">
            <a:off x="3033713" y="2698750"/>
            <a:ext cx="1335087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3170" idx="2"/>
            <a:endCxn id="263172" idx="0"/>
          </p:cNvCxnSpPr>
          <p:nvPr/>
        </p:nvCxnSpPr>
        <p:spPr>
          <a:xfrm>
            <a:off x="4368800" y="2698750"/>
            <a:ext cx="1219200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175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4194" name="TextBox 4"/>
          <p:cNvSpPr txBox="1">
            <a:spLocks noChangeArrowheads="1"/>
          </p:cNvSpPr>
          <p:nvPr/>
        </p:nvSpPr>
        <p:spPr bwMode="auto">
          <a:xfrm>
            <a:off x="3962400" y="2330450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</a:t>
            </a:r>
          </a:p>
        </p:txBody>
      </p:sp>
      <p:sp>
        <p:nvSpPr>
          <p:cNvPr id="264195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4196" name="TextBox 6"/>
          <p:cNvSpPr txBox="1">
            <a:spLocks noChangeArrowheads="1"/>
          </p:cNvSpPr>
          <p:nvPr/>
        </p:nvSpPr>
        <p:spPr bwMode="auto">
          <a:xfrm>
            <a:off x="5008563" y="3321050"/>
            <a:ext cx="1903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fox, jumps, quick</a:t>
            </a:r>
          </a:p>
        </p:txBody>
      </p:sp>
      <p:cxnSp>
        <p:nvCxnSpPr>
          <p:cNvPr id="9" name="Straight Connector 8"/>
          <p:cNvCxnSpPr>
            <a:stCxn id="264194" idx="2"/>
            <a:endCxn id="264195" idx="0"/>
          </p:cNvCxnSpPr>
          <p:nvPr/>
        </p:nvCxnSpPr>
        <p:spPr>
          <a:xfrm flipH="1">
            <a:off x="3033713" y="2698750"/>
            <a:ext cx="1335087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4194" idx="2"/>
            <a:endCxn id="264196" idx="0"/>
          </p:cNvCxnSpPr>
          <p:nvPr/>
        </p:nvCxnSpPr>
        <p:spPr>
          <a:xfrm>
            <a:off x="4368800" y="2698750"/>
            <a:ext cx="1590675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199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5218" name="TextBox 4"/>
          <p:cNvSpPr txBox="1">
            <a:spLocks noChangeArrowheads="1"/>
          </p:cNvSpPr>
          <p:nvPr/>
        </p:nvSpPr>
        <p:spPr bwMode="auto">
          <a:xfrm>
            <a:off x="3797300" y="2325688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brown, jumps</a:t>
            </a:r>
          </a:p>
        </p:txBody>
      </p:sp>
      <p:sp>
        <p:nvSpPr>
          <p:cNvPr id="265219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5220" name="TextBox 6"/>
          <p:cNvSpPr txBox="1">
            <a:spLocks noChangeArrowheads="1"/>
          </p:cNvSpPr>
          <p:nvPr/>
        </p:nvSpPr>
        <p:spPr bwMode="auto">
          <a:xfrm>
            <a:off x="5486400" y="3321050"/>
            <a:ext cx="723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quick</a:t>
            </a:r>
          </a:p>
        </p:txBody>
      </p:sp>
      <p:cxnSp>
        <p:nvCxnSpPr>
          <p:cNvPr id="9" name="Straight Connector 8"/>
          <p:cNvCxnSpPr>
            <a:stCxn id="265218" idx="2"/>
            <a:endCxn id="265219" idx="0"/>
          </p:cNvCxnSpPr>
          <p:nvPr/>
        </p:nvCxnSpPr>
        <p:spPr>
          <a:xfrm flipH="1">
            <a:off x="3033713" y="2695575"/>
            <a:ext cx="1541462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5218" idx="2"/>
            <a:endCxn id="265220" idx="0"/>
          </p:cNvCxnSpPr>
          <p:nvPr/>
        </p:nvCxnSpPr>
        <p:spPr>
          <a:xfrm>
            <a:off x="4575175" y="2695575"/>
            <a:ext cx="1273175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223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65224" name="TextBox 12"/>
          <p:cNvSpPr txBox="1">
            <a:spLocks noChangeArrowheads="1"/>
          </p:cNvSpPr>
          <p:nvPr/>
        </p:nvSpPr>
        <p:spPr bwMode="auto">
          <a:xfrm>
            <a:off x="4329113" y="332105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</a:t>
            </a:r>
          </a:p>
        </p:txBody>
      </p:sp>
      <p:cxnSp>
        <p:nvCxnSpPr>
          <p:cNvPr id="15" name="Straight Connector 14"/>
          <p:cNvCxnSpPr>
            <a:stCxn id="265218" idx="2"/>
            <a:endCxn id="265224" idx="0"/>
          </p:cNvCxnSpPr>
          <p:nvPr/>
        </p:nvCxnSpPr>
        <p:spPr>
          <a:xfrm>
            <a:off x="4575175" y="2695575"/>
            <a:ext cx="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6242" name="TextBox 4"/>
          <p:cNvSpPr txBox="1">
            <a:spLocks noChangeArrowheads="1"/>
          </p:cNvSpPr>
          <p:nvPr/>
        </p:nvSpPr>
        <p:spPr bwMode="auto">
          <a:xfrm>
            <a:off x="3797300" y="2325688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brown, jumps</a:t>
            </a:r>
          </a:p>
        </p:txBody>
      </p:sp>
      <p:sp>
        <p:nvSpPr>
          <p:cNvPr id="266243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6244" name="TextBox 6"/>
          <p:cNvSpPr txBox="1">
            <a:spLocks noChangeArrowheads="1"/>
          </p:cNvSpPr>
          <p:nvPr/>
        </p:nvSpPr>
        <p:spPr bwMode="auto">
          <a:xfrm>
            <a:off x="5353050" y="3321050"/>
            <a:ext cx="128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over, quick</a:t>
            </a:r>
          </a:p>
        </p:txBody>
      </p:sp>
      <p:cxnSp>
        <p:nvCxnSpPr>
          <p:cNvPr id="9" name="Straight Connector 8"/>
          <p:cNvCxnSpPr>
            <a:stCxn id="266242" idx="2"/>
            <a:endCxn id="266243" idx="0"/>
          </p:cNvCxnSpPr>
          <p:nvPr/>
        </p:nvCxnSpPr>
        <p:spPr>
          <a:xfrm flipH="1">
            <a:off x="3033713" y="2695575"/>
            <a:ext cx="1541462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6242" idx="2"/>
            <a:endCxn id="266244" idx="0"/>
          </p:cNvCxnSpPr>
          <p:nvPr/>
        </p:nvCxnSpPr>
        <p:spPr>
          <a:xfrm>
            <a:off x="4575175" y="2695575"/>
            <a:ext cx="142240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47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66248" name="TextBox 12"/>
          <p:cNvSpPr txBox="1">
            <a:spLocks noChangeArrowheads="1"/>
          </p:cNvSpPr>
          <p:nvPr/>
        </p:nvSpPr>
        <p:spPr bwMode="auto">
          <a:xfrm>
            <a:off x="4329113" y="332105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</a:t>
            </a:r>
          </a:p>
        </p:txBody>
      </p:sp>
      <p:cxnSp>
        <p:nvCxnSpPr>
          <p:cNvPr id="15" name="Straight Connector 14"/>
          <p:cNvCxnSpPr>
            <a:stCxn id="266242" idx="2"/>
            <a:endCxn id="266248" idx="0"/>
          </p:cNvCxnSpPr>
          <p:nvPr/>
        </p:nvCxnSpPr>
        <p:spPr>
          <a:xfrm>
            <a:off x="4575175" y="2695575"/>
            <a:ext cx="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grpSp>
        <p:nvGrpSpPr>
          <p:cNvPr id="39942" name="Group 4"/>
          <p:cNvGrpSpPr>
            <a:grpSpLocks/>
          </p:cNvGrpSpPr>
          <p:nvPr/>
        </p:nvGrpSpPr>
        <p:grpSpPr bwMode="auto">
          <a:xfrm>
            <a:off x="3302000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2" idx="0"/>
          </p:cNvCxnSpPr>
          <p:nvPr/>
        </p:nvCxnSpPr>
        <p:spPr>
          <a:xfrm>
            <a:off x="3359150" y="3187700"/>
            <a:ext cx="43815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39948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8450" y="4343400"/>
            <a:ext cx="315595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Left-Right tree cannot be balanced by a simple rotation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7266" name="TextBox 4"/>
          <p:cNvSpPr txBox="1">
            <a:spLocks noChangeArrowheads="1"/>
          </p:cNvSpPr>
          <p:nvPr/>
        </p:nvSpPr>
        <p:spPr bwMode="auto">
          <a:xfrm>
            <a:off x="3797300" y="2325688"/>
            <a:ext cx="155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brown, jumps</a:t>
            </a:r>
          </a:p>
        </p:txBody>
      </p:sp>
      <p:sp>
        <p:nvSpPr>
          <p:cNvPr id="267267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7268" name="TextBox 6"/>
          <p:cNvSpPr txBox="1">
            <a:spLocks noChangeArrowheads="1"/>
          </p:cNvSpPr>
          <p:nvPr/>
        </p:nvSpPr>
        <p:spPr bwMode="auto">
          <a:xfrm>
            <a:off x="5257800" y="333851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over, quick, the</a:t>
            </a:r>
          </a:p>
        </p:txBody>
      </p:sp>
      <p:cxnSp>
        <p:nvCxnSpPr>
          <p:cNvPr id="9" name="Straight Connector 8"/>
          <p:cNvCxnSpPr>
            <a:stCxn id="267266" idx="2"/>
            <a:endCxn id="267267" idx="0"/>
          </p:cNvCxnSpPr>
          <p:nvPr/>
        </p:nvCxnSpPr>
        <p:spPr>
          <a:xfrm flipH="1">
            <a:off x="3033713" y="2695575"/>
            <a:ext cx="1541462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7266" idx="2"/>
            <a:endCxn id="267268" idx="0"/>
          </p:cNvCxnSpPr>
          <p:nvPr/>
        </p:nvCxnSpPr>
        <p:spPr>
          <a:xfrm>
            <a:off x="4575175" y="2695575"/>
            <a:ext cx="1550988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271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67272" name="TextBox 12"/>
          <p:cNvSpPr txBox="1">
            <a:spLocks noChangeArrowheads="1"/>
          </p:cNvSpPr>
          <p:nvPr/>
        </p:nvSpPr>
        <p:spPr bwMode="auto">
          <a:xfrm>
            <a:off x="4329113" y="332105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</a:t>
            </a:r>
          </a:p>
        </p:txBody>
      </p:sp>
      <p:cxnSp>
        <p:nvCxnSpPr>
          <p:cNvPr id="15" name="Straight Connector 14"/>
          <p:cNvCxnSpPr>
            <a:stCxn id="267266" idx="2"/>
            <a:endCxn id="267272" idx="0"/>
          </p:cNvCxnSpPr>
          <p:nvPr/>
        </p:nvCxnSpPr>
        <p:spPr>
          <a:xfrm>
            <a:off x="4575175" y="2695575"/>
            <a:ext cx="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8290" name="TextBox 4"/>
          <p:cNvSpPr txBox="1">
            <a:spLocks noChangeArrowheads="1"/>
          </p:cNvSpPr>
          <p:nvPr/>
        </p:nvSpPr>
        <p:spPr bwMode="auto">
          <a:xfrm>
            <a:off x="3463925" y="2325688"/>
            <a:ext cx="222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brown, jumps, quick</a:t>
            </a:r>
          </a:p>
        </p:txBody>
      </p:sp>
      <p:sp>
        <p:nvSpPr>
          <p:cNvPr id="268291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58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268292" name="TextBox 6"/>
          <p:cNvSpPr txBox="1">
            <a:spLocks noChangeArrowheads="1"/>
          </p:cNvSpPr>
          <p:nvPr/>
        </p:nvSpPr>
        <p:spPr bwMode="auto">
          <a:xfrm>
            <a:off x="5820888" y="335121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</a:t>
            </a:r>
          </a:p>
        </p:txBody>
      </p:sp>
      <p:cxnSp>
        <p:nvCxnSpPr>
          <p:cNvPr id="9" name="Straight Connector 8"/>
          <p:cNvCxnSpPr>
            <a:stCxn id="268290" idx="2"/>
            <a:endCxn id="268291" idx="0"/>
          </p:cNvCxnSpPr>
          <p:nvPr/>
        </p:nvCxnSpPr>
        <p:spPr>
          <a:xfrm flipH="1">
            <a:off x="3033713" y="2695575"/>
            <a:ext cx="1541462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8290" idx="2"/>
            <a:endCxn id="268292" idx="0"/>
          </p:cNvCxnSpPr>
          <p:nvPr/>
        </p:nvCxnSpPr>
        <p:spPr>
          <a:xfrm>
            <a:off x="4575969" y="2695575"/>
            <a:ext cx="1497332" cy="655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295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68296" name="TextBox 12"/>
          <p:cNvSpPr txBox="1">
            <a:spLocks noChangeArrowheads="1"/>
          </p:cNvSpPr>
          <p:nvPr/>
        </p:nvSpPr>
        <p:spPr bwMode="auto">
          <a:xfrm>
            <a:off x="4003675" y="3321050"/>
            <a:ext cx="49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</a:t>
            </a:r>
          </a:p>
        </p:txBody>
      </p:sp>
      <p:cxnSp>
        <p:nvCxnSpPr>
          <p:cNvPr id="15" name="Straight Connector 14"/>
          <p:cNvCxnSpPr>
            <a:stCxn id="268290" idx="2"/>
            <a:endCxn id="268296" idx="0"/>
          </p:cNvCxnSpPr>
          <p:nvPr/>
        </p:nvCxnSpPr>
        <p:spPr>
          <a:xfrm flipH="1">
            <a:off x="4249738" y="2695575"/>
            <a:ext cx="325437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298" name="TextBox 15"/>
          <p:cNvSpPr txBox="1">
            <a:spLocks noChangeArrowheads="1"/>
          </p:cNvSpPr>
          <p:nvPr/>
        </p:nvSpPr>
        <p:spPr bwMode="auto">
          <a:xfrm>
            <a:off x="4575175" y="3351213"/>
            <a:ext cx="1154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azy, over</a:t>
            </a:r>
            <a:endParaRPr lang="en-US" dirty="0"/>
          </a:p>
        </p:txBody>
      </p:sp>
      <p:cxnSp>
        <p:nvCxnSpPr>
          <p:cNvPr id="19" name="Straight Connector 18"/>
          <p:cNvCxnSpPr>
            <a:stCxn id="268290" idx="2"/>
            <a:endCxn id="268298" idx="0"/>
          </p:cNvCxnSpPr>
          <p:nvPr/>
        </p:nvCxnSpPr>
        <p:spPr>
          <a:xfrm>
            <a:off x="4575969" y="2695575"/>
            <a:ext cx="576704" cy="655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69314" name="TextBox 4"/>
          <p:cNvSpPr txBox="1">
            <a:spLocks noChangeArrowheads="1"/>
          </p:cNvSpPr>
          <p:nvPr/>
        </p:nvSpPr>
        <p:spPr bwMode="auto">
          <a:xfrm>
            <a:off x="4068763" y="2325688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jumps</a:t>
            </a:r>
          </a:p>
        </p:txBody>
      </p:sp>
      <p:sp>
        <p:nvSpPr>
          <p:cNvPr id="269315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</a:t>
            </a:r>
          </a:p>
        </p:txBody>
      </p:sp>
      <p:sp>
        <p:nvSpPr>
          <p:cNvPr id="269316" name="TextBox 6"/>
          <p:cNvSpPr txBox="1">
            <a:spLocks noChangeArrowheads="1"/>
          </p:cNvSpPr>
          <p:nvPr/>
        </p:nvSpPr>
        <p:spPr bwMode="auto">
          <a:xfrm>
            <a:off x="5575300" y="3338513"/>
            <a:ext cx="72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quick</a:t>
            </a:r>
          </a:p>
        </p:txBody>
      </p:sp>
      <p:cxnSp>
        <p:nvCxnSpPr>
          <p:cNvPr id="9" name="Straight Connector 8"/>
          <p:cNvCxnSpPr>
            <a:stCxn id="269314" idx="2"/>
            <a:endCxn id="269315" idx="0"/>
          </p:cNvCxnSpPr>
          <p:nvPr/>
        </p:nvCxnSpPr>
        <p:spPr>
          <a:xfrm flipH="1">
            <a:off x="3149600" y="2695575"/>
            <a:ext cx="13192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69314" idx="2"/>
            <a:endCxn id="269316" idx="0"/>
          </p:cNvCxnSpPr>
          <p:nvPr/>
        </p:nvCxnSpPr>
        <p:spPr>
          <a:xfrm>
            <a:off x="4468813" y="2695575"/>
            <a:ext cx="1466850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69320" name="TextBox 12"/>
          <p:cNvSpPr txBox="1">
            <a:spLocks noChangeArrowheads="1"/>
          </p:cNvSpPr>
          <p:nvPr/>
        </p:nvSpPr>
        <p:spPr bwMode="auto">
          <a:xfrm>
            <a:off x="3217863" y="4122738"/>
            <a:ext cx="49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fox</a:t>
            </a:r>
          </a:p>
        </p:txBody>
      </p:sp>
      <p:cxnSp>
        <p:nvCxnSpPr>
          <p:cNvPr id="15" name="Straight Connector 14"/>
          <p:cNvCxnSpPr>
            <a:stCxn id="269315" idx="2"/>
            <a:endCxn id="269320" idx="0"/>
          </p:cNvCxnSpPr>
          <p:nvPr/>
        </p:nvCxnSpPr>
        <p:spPr>
          <a:xfrm>
            <a:off x="3149600" y="3689350"/>
            <a:ext cx="314325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22" name="TextBox 16"/>
          <p:cNvSpPr txBox="1">
            <a:spLocks noChangeArrowheads="1"/>
          </p:cNvSpPr>
          <p:nvPr/>
        </p:nvSpPr>
        <p:spPr bwMode="auto">
          <a:xfrm>
            <a:off x="2382838" y="4122738"/>
            <a:ext cx="58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cxnSp>
        <p:nvCxnSpPr>
          <p:cNvPr id="18" name="Straight Connector 17"/>
          <p:cNvCxnSpPr>
            <a:stCxn id="269315" idx="2"/>
          </p:cNvCxnSpPr>
          <p:nvPr/>
        </p:nvCxnSpPr>
        <p:spPr>
          <a:xfrm flipH="1">
            <a:off x="2743200" y="3689350"/>
            <a:ext cx="406400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24" name="TextBox 20"/>
          <p:cNvSpPr txBox="1">
            <a:spLocks noChangeArrowheads="1"/>
          </p:cNvSpPr>
          <p:nvPr/>
        </p:nvSpPr>
        <p:spPr bwMode="auto">
          <a:xfrm>
            <a:off x="6051550" y="41227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cxnSp>
        <p:nvCxnSpPr>
          <p:cNvPr id="22" name="Straight Connector 21"/>
          <p:cNvCxnSpPr>
            <a:stCxn id="269316" idx="2"/>
            <a:endCxn id="269324" idx="0"/>
          </p:cNvCxnSpPr>
          <p:nvPr/>
        </p:nvCxnSpPr>
        <p:spPr>
          <a:xfrm>
            <a:off x="5935663" y="3708400"/>
            <a:ext cx="368300" cy="41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26" name="TextBox 22"/>
          <p:cNvSpPr txBox="1">
            <a:spLocks noChangeArrowheads="1"/>
          </p:cNvSpPr>
          <p:nvPr/>
        </p:nvSpPr>
        <p:spPr bwMode="auto">
          <a:xfrm>
            <a:off x="4868863" y="4122738"/>
            <a:ext cx="1515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azy, over</a:t>
            </a:r>
            <a:endParaRPr lang="en-US" dirty="0"/>
          </a:p>
        </p:txBody>
      </p:sp>
      <p:cxnSp>
        <p:nvCxnSpPr>
          <p:cNvPr id="24" name="Straight Connector 23"/>
          <p:cNvCxnSpPr>
            <a:stCxn id="269316" idx="2"/>
          </p:cNvCxnSpPr>
          <p:nvPr/>
        </p:nvCxnSpPr>
        <p:spPr>
          <a:xfrm flipH="1">
            <a:off x="5578475" y="3708400"/>
            <a:ext cx="357188" cy="41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2-3-4 Tree (cont.)</a:t>
            </a:r>
          </a:p>
        </p:txBody>
      </p:sp>
      <p:sp>
        <p:nvSpPr>
          <p:cNvPr id="271362" name="TextBox 4"/>
          <p:cNvSpPr txBox="1">
            <a:spLocks noChangeArrowheads="1"/>
          </p:cNvSpPr>
          <p:nvPr/>
        </p:nvSpPr>
        <p:spPr bwMode="auto">
          <a:xfrm>
            <a:off x="4068763" y="2325688"/>
            <a:ext cx="800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jumps</a:t>
            </a:r>
          </a:p>
        </p:txBody>
      </p:sp>
      <p:sp>
        <p:nvSpPr>
          <p:cNvPr id="271363" name="TextBox 5"/>
          <p:cNvSpPr txBox="1">
            <a:spLocks noChangeArrowheads="1"/>
          </p:cNvSpPr>
          <p:nvPr/>
        </p:nvSpPr>
        <p:spPr bwMode="auto">
          <a:xfrm>
            <a:off x="2743200" y="3321050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brown</a:t>
            </a:r>
          </a:p>
        </p:txBody>
      </p:sp>
      <p:sp>
        <p:nvSpPr>
          <p:cNvPr id="271364" name="TextBox 6"/>
          <p:cNvSpPr txBox="1">
            <a:spLocks noChangeArrowheads="1"/>
          </p:cNvSpPr>
          <p:nvPr/>
        </p:nvSpPr>
        <p:spPr bwMode="auto">
          <a:xfrm>
            <a:off x="5575300" y="3338513"/>
            <a:ext cx="72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quick</a:t>
            </a:r>
          </a:p>
        </p:txBody>
      </p:sp>
      <p:cxnSp>
        <p:nvCxnSpPr>
          <p:cNvPr id="9" name="Straight Connector 8"/>
          <p:cNvCxnSpPr>
            <a:stCxn id="271362" idx="2"/>
            <a:endCxn id="271363" idx="0"/>
          </p:cNvCxnSpPr>
          <p:nvPr/>
        </p:nvCxnSpPr>
        <p:spPr>
          <a:xfrm flipH="1">
            <a:off x="3149600" y="2695575"/>
            <a:ext cx="1319213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71362" idx="2"/>
            <a:endCxn id="271364" idx="0"/>
          </p:cNvCxnSpPr>
          <p:nvPr/>
        </p:nvCxnSpPr>
        <p:spPr>
          <a:xfrm>
            <a:off x="4468813" y="2695575"/>
            <a:ext cx="1466850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367" name="TextBox 11"/>
          <p:cNvSpPr txBox="1">
            <a:spLocks noChangeArrowheads="1"/>
          </p:cNvSpPr>
          <p:nvPr/>
        </p:nvSpPr>
        <p:spPr bwMode="auto">
          <a:xfrm>
            <a:off x="119063" y="1600200"/>
            <a:ext cx="474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quick brown fox jumps over the lazy dog</a:t>
            </a:r>
          </a:p>
        </p:txBody>
      </p:sp>
      <p:sp>
        <p:nvSpPr>
          <p:cNvPr id="271368" name="TextBox 12"/>
          <p:cNvSpPr txBox="1">
            <a:spLocks noChangeArrowheads="1"/>
          </p:cNvSpPr>
          <p:nvPr/>
        </p:nvSpPr>
        <p:spPr bwMode="auto">
          <a:xfrm>
            <a:off x="3071813" y="4124325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dog, fox</a:t>
            </a:r>
          </a:p>
        </p:txBody>
      </p:sp>
      <p:cxnSp>
        <p:nvCxnSpPr>
          <p:cNvPr id="15" name="Straight Connector 14"/>
          <p:cNvCxnSpPr>
            <a:stCxn id="271363" idx="2"/>
            <a:endCxn id="271368" idx="0"/>
          </p:cNvCxnSpPr>
          <p:nvPr/>
        </p:nvCxnSpPr>
        <p:spPr>
          <a:xfrm>
            <a:off x="3149600" y="3689350"/>
            <a:ext cx="425450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370" name="TextBox 16"/>
          <p:cNvSpPr txBox="1">
            <a:spLocks noChangeArrowheads="1"/>
          </p:cNvSpPr>
          <p:nvPr/>
        </p:nvSpPr>
        <p:spPr bwMode="auto">
          <a:xfrm>
            <a:off x="2203450" y="4122738"/>
            <a:ext cx="582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cxnSp>
        <p:nvCxnSpPr>
          <p:cNvPr id="18" name="Straight Connector 17"/>
          <p:cNvCxnSpPr>
            <a:stCxn id="271363" idx="2"/>
          </p:cNvCxnSpPr>
          <p:nvPr/>
        </p:nvCxnSpPr>
        <p:spPr>
          <a:xfrm flipH="1">
            <a:off x="2743200" y="3689350"/>
            <a:ext cx="406400" cy="433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372" name="TextBox 20"/>
          <p:cNvSpPr txBox="1">
            <a:spLocks noChangeArrowheads="1"/>
          </p:cNvSpPr>
          <p:nvPr/>
        </p:nvSpPr>
        <p:spPr bwMode="auto">
          <a:xfrm>
            <a:off x="6297613" y="4122738"/>
            <a:ext cx="506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</a:t>
            </a:r>
          </a:p>
        </p:txBody>
      </p:sp>
      <p:cxnSp>
        <p:nvCxnSpPr>
          <p:cNvPr id="22" name="Straight Connector 21"/>
          <p:cNvCxnSpPr>
            <a:stCxn id="271364" idx="2"/>
            <a:endCxn id="271372" idx="0"/>
          </p:cNvCxnSpPr>
          <p:nvPr/>
        </p:nvCxnSpPr>
        <p:spPr>
          <a:xfrm>
            <a:off x="5935663" y="3708400"/>
            <a:ext cx="614362" cy="41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374" name="TextBox 22"/>
          <p:cNvSpPr txBox="1">
            <a:spLocks noChangeArrowheads="1"/>
          </p:cNvSpPr>
          <p:nvPr/>
        </p:nvSpPr>
        <p:spPr bwMode="auto">
          <a:xfrm>
            <a:off x="4781550" y="4122738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lazy, over</a:t>
            </a:r>
          </a:p>
        </p:txBody>
      </p:sp>
      <p:cxnSp>
        <p:nvCxnSpPr>
          <p:cNvPr id="24" name="Straight Connector 23"/>
          <p:cNvCxnSpPr>
            <a:stCxn id="271364" idx="2"/>
            <a:endCxn id="271374" idx="0"/>
          </p:cNvCxnSpPr>
          <p:nvPr/>
        </p:nvCxnSpPr>
        <p:spPr>
          <a:xfrm flipH="1">
            <a:off x="5359400" y="3708400"/>
            <a:ext cx="576263" cy="414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Implementation of the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Two_Three_Four_Tree</a:t>
            </a:r>
            <a:r>
              <a:rPr lang="en-US" sz="4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/>
              <a:t>Instead of defining specialized nodes for a 2-3-4 tree, we can define a general </a:t>
            </a:r>
            <a:r>
              <a:rPr lang="en-US" dirty="0" smtClean="0"/>
              <a:t>node that </a:t>
            </a:r>
            <a:r>
              <a:rPr lang="en-US" dirty="0"/>
              <a:t>holds up 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CAP - 1 </a:t>
            </a:r>
            <a:r>
              <a:rPr lang="en-US" dirty="0"/>
              <a:t>data items and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dirty="0"/>
              <a:t> children, where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dirty="0"/>
              <a:t> is a template </a:t>
            </a:r>
            <a:r>
              <a:rPr lang="en-US" dirty="0" smtClean="0"/>
              <a:t>parameter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The information will be stored in the array data of size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dirty="0"/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- 1</a:t>
            </a:r>
            <a:r>
              <a:rPr lang="en-US" dirty="0"/>
              <a:t>, and the </a:t>
            </a:r>
            <a:r>
              <a:rPr lang="en-US" dirty="0" smtClean="0"/>
              <a:t>pointers to </a:t>
            </a:r>
            <a:r>
              <a:rPr lang="en-US" dirty="0"/>
              <a:t>the children will be stored in the array child of size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The information values </a:t>
            </a:r>
            <a:r>
              <a:rPr lang="en-US" dirty="0"/>
              <a:t>will be sorted so that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data[0] &lt; data[1] &lt; data[2] &lt; . . . 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data </a:t>
            </a:r>
            <a:r>
              <a:rPr lang="en-US" dirty="0" smtClean="0"/>
              <a:t>field size </a:t>
            </a:r>
            <a:r>
              <a:rPr lang="en-US" dirty="0"/>
              <a:t>will indicate how many data values are in the </a:t>
            </a:r>
            <a:r>
              <a:rPr lang="en-US" dirty="0" smtClean="0"/>
              <a:t>node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/>
              <a:t>children will be </a:t>
            </a:r>
            <a:r>
              <a:rPr lang="en-US" dirty="0" smtClean="0"/>
              <a:t>associated with </a:t>
            </a:r>
            <a:r>
              <a:rPr lang="en-US" dirty="0"/>
              <a:t>the data values such that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child[0] </a:t>
            </a:r>
            <a:r>
              <a:rPr lang="en-US" dirty="0"/>
              <a:t>points to the </a:t>
            </a:r>
            <a:r>
              <a:rPr lang="en-US" dirty="0" err="1"/>
              <a:t>subtree</a:t>
            </a:r>
            <a:r>
              <a:rPr lang="en-US" dirty="0"/>
              <a:t> with </a:t>
            </a:r>
            <a:r>
              <a:rPr lang="en-US" dirty="0" smtClean="0"/>
              <a:t>items smaller </a:t>
            </a:r>
            <a:r>
              <a:rPr lang="en-US" dirty="0"/>
              <a:t>than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data[0]</a:t>
            </a:r>
            <a:r>
              <a:rPr lang="en-US" dirty="0"/>
              <a:t>,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child[size] </a:t>
            </a:r>
            <a:r>
              <a:rPr lang="en-US" dirty="0"/>
              <a:t>points to the </a:t>
            </a:r>
            <a:r>
              <a:rPr lang="en-US" dirty="0" err="1"/>
              <a:t>subtree</a:t>
            </a:r>
            <a:r>
              <a:rPr lang="en-US" dirty="0"/>
              <a:t> with items larger </a:t>
            </a:r>
            <a:r>
              <a:rPr lang="en-US" dirty="0" smtClean="0"/>
              <a:t>than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data[size - 1]</a:t>
            </a:r>
            <a:r>
              <a:rPr lang="en-US" dirty="0"/>
              <a:t>, and for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0 &lt; i &lt; size, child[i] </a:t>
            </a:r>
            <a:r>
              <a:rPr lang="en-US" dirty="0"/>
              <a:t>points to items greater than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data[i - 1] </a:t>
            </a:r>
            <a:r>
              <a:rPr lang="en-US" dirty="0"/>
              <a:t>and smaller than 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data[i]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Implementation of the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Two_Three_Four_Tree </a:t>
            </a:r>
            <a:r>
              <a:rPr lang="en-US" sz="3600" smtClean="0"/>
              <a:t>Class (cont.)</a:t>
            </a: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1524000"/>
            <a:ext cx="38560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Algorithm for Insertion into a 2-3-4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1.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 smtClean="0"/>
              <a:t> </a:t>
            </a:r>
            <a:r>
              <a:rPr lang="en-US" dirty="0"/>
              <a:t>the root is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2.		Create </a:t>
            </a:r>
            <a:r>
              <a:rPr lang="en-US" dirty="0"/>
              <a:t>a new 2-node with the </a:t>
            </a:r>
            <a:r>
              <a:rPr lang="en-US" dirty="0" smtClean="0"/>
              <a:t>item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3.		Return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4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 smtClean="0"/>
              <a:t> </a:t>
            </a:r>
            <a:r>
              <a:rPr lang="en-US" dirty="0"/>
              <a:t>the root is a 4-node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5.		Split </a:t>
            </a:r>
            <a:r>
              <a:rPr lang="en-US" dirty="0"/>
              <a:t>it into two 2-nodes, making the middle </a:t>
            </a:r>
            <a:r>
              <a:rPr lang="en-US" dirty="0" smtClean="0"/>
              <a:t>		value </a:t>
            </a:r>
            <a:r>
              <a:rPr lang="en-US" dirty="0"/>
              <a:t>the new root.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6.	Set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/>
              <a:t> to </a:t>
            </a:r>
            <a:r>
              <a:rPr lang="en-US" dirty="0" smtClean="0"/>
              <a:t>0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7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 smtClean="0"/>
              <a:t> </a:t>
            </a:r>
            <a:r>
              <a:rPr lang="en-US" dirty="0"/>
              <a:t>the item is </a:t>
            </a:r>
            <a:r>
              <a:rPr lang="en-US" dirty="0" smtClean="0"/>
              <a:t>greater </a:t>
            </a:r>
            <a:r>
              <a:rPr lang="en-US" dirty="0"/>
              <a:t>than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data[index]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8.		Increment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index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9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.	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 smtClean="0"/>
              <a:t> </a:t>
            </a:r>
            <a:r>
              <a:rPr lang="en-US" dirty="0"/>
              <a:t>the item is equal to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data[index]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10.		Return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11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.	else</a:t>
            </a:r>
          </a:p>
          <a:p>
            <a:pPr marL="91440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Algorithm for Insertion into a 2-3-4 Tree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	if</a:t>
            </a:r>
            <a:r>
              <a:rPr lang="en-US" b="1" dirty="0" smtClean="0"/>
              <a:t>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child[index] </a:t>
            </a:r>
            <a:r>
              <a:rPr lang="en-US" dirty="0"/>
              <a:t>is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13.</a:t>
            </a:r>
            <a:r>
              <a:rPr lang="en-US" dirty="0" smtClean="0"/>
              <a:t>		Insert </a:t>
            </a:r>
            <a:r>
              <a:rPr lang="en-US" dirty="0"/>
              <a:t>the item into the local root at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index</a:t>
            </a:r>
            <a:r>
              <a:rPr lang="en-US" dirty="0"/>
              <a:t>, moving the </a:t>
            </a:r>
            <a:r>
              <a:rPr lang="en-US" dirty="0" smtClean="0"/>
              <a:t>		existing data </a:t>
            </a:r>
            <a:r>
              <a:rPr lang="en-US" dirty="0"/>
              <a:t>and child values to the </a:t>
            </a:r>
            <a:r>
              <a:rPr lang="en-US" dirty="0" smtClean="0"/>
              <a:t>right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14.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	else 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child[index]</a:t>
            </a:r>
            <a:r>
              <a:rPr lang="en-US" dirty="0"/>
              <a:t> does not reference a 4-node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15.</a:t>
            </a:r>
            <a:r>
              <a:rPr lang="en-US" dirty="0" smtClean="0"/>
              <a:t>		Recursively </a:t>
            </a:r>
            <a:r>
              <a:rPr lang="en-US" dirty="0"/>
              <a:t>continue the search with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child[index]</a:t>
            </a:r>
            <a:r>
              <a:rPr lang="en-US" dirty="0"/>
              <a:t> as </a:t>
            </a:r>
            <a:r>
              <a:rPr lang="en-US" dirty="0" smtClean="0"/>
              <a:t>		the local root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16.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	else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17.</a:t>
            </a:r>
            <a:r>
              <a:rPr lang="en-US" dirty="0" smtClean="0"/>
              <a:t>		Split </a:t>
            </a:r>
            <a:r>
              <a:rPr lang="en-US" dirty="0"/>
              <a:t>the node referenced by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child[index]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/>
              <a:t>18.</a:t>
            </a:r>
            <a:r>
              <a:rPr lang="en-US" dirty="0" smtClean="0"/>
              <a:t>		Insert </a:t>
            </a:r>
            <a:r>
              <a:rPr lang="en-US" dirty="0"/>
              <a:t>the parent into the local root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index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19.		if</a:t>
            </a:r>
            <a:r>
              <a:rPr lang="en-US" b="1" dirty="0" smtClean="0"/>
              <a:t> </a:t>
            </a:r>
            <a:r>
              <a:rPr lang="en-US" dirty="0"/>
              <a:t>the new parent is equal to the item, return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20.		if</a:t>
            </a:r>
            <a:r>
              <a:rPr lang="en-US" b="1" dirty="0" smtClean="0"/>
              <a:t> </a:t>
            </a:r>
            <a:r>
              <a:rPr lang="en-US" dirty="0"/>
              <a:t>the item is less than the new parent</a:t>
            </a: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21.			Recursively </a:t>
            </a:r>
            <a:r>
              <a:rPr lang="en-US" dirty="0"/>
              <a:t>continue the search with </a:t>
            </a:r>
            <a:r>
              <a:rPr lang="en-US" dirty="0" smtClean="0"/>
              <a:t>				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child[index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/>
              <a:t> as </a:t>
            </a:r>
            <a:r>
              <a:rPr lang="en-US" dirty="0" smtClean="0"/>
              <a:t>the local root</a:t>
            </a:r>
            <a:endParaRPr lang="en-US" dirty="0"/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22.		else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dirty="0" smtClean="0"/>
              <a:t>23.			Recursively </a:t>
            </a:r>
            <a:r>
              <a:rPr lang="en-US" dirty="0"/>
              <a:t>continue the search with </a:t>
            </a:r>
            <a:r>
              <a:rPr lang="en-US" dirty="0" smtClean="0"/>
              <a:t>					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child[index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+ 1] </a:t>
            </a:r>
            <a:r>
              <a:rPr lang="en-US" dirty="0" smtClean="0"/>
              <a:t>as the </a:t>
            </a:r>
            <a:r>
              <a:rPr lang="en-US" dirty="0"/>
              <a:t>local </a:t>
            </a:r>
            <a:r>
              <a:rPr lang="en-US" dirty="0" smtClean="0"/>
              <a:t>root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Starter Function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913" y="1676400"/>
            <a:ext cx="4143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6838" y="3829050"/>
            <a:ext cx="3981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1450" y="5829300"/>
            <a:ext cx="2619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Recursive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Function</a:t>
            </a:r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5413" y="1524000"/>
            <a:ext cx="36115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063" y="3032125"/>
            <a:ext cx="24987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613" y="3656013"/>
            <a:ext cx="27955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0663" y="4159250"/>
            <a:ext cx="27193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1613" y="4575175"/>
            <a:ext cx="34464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1613" y="5307013"/>
            <a:ext cx="3167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grpSp>
        <p:nvGrpSpPr>
          <p:cNvPr id="40966" name="Group 4"/>
          <p:cNvGrpSpPr>
            <a:grpSpLocks/>
          </p:cNvGrpSpPr>
          <p:nvPr/>
        </p:nvGrpSpPr>
        <p:grpSpPr bwMode="auto">
          <a:xfrm>
            <a:off x="3302000" y="3924300"/>
            <a:ext cx="990600" cy="2006600"/>
            <a:chOff x="1409700" y="3352800"/>
            <a:chExt cx="990600" cy="2006600"/>
          </a:xfrm>
        </p:grpSpPr>
        <p:sp>
          <p:nvSpPr>
            <p:cNvPr id="13" name="Isosceles Triangle 12"/>
            <p:cNvSpPr/>
            <p:nvPr/>
          </p:nvSpPr>
          <p:spPr>
            <a:xfrm>
              <a:off x="1409700" y="3378200"/>
              <a:ext cx="990600" cy="1981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00200" y="3352800"/>
              <a:ext cx="609600" cy="1219200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</p:grp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2" idx="0"/>
          </p:cNvCxnSpPr>
          <p:nvPr/>
        </p:nvCxnSpPr>
        <p:spPr>
          <a:xfrm>
            <a:off x="3359150" y="3187700"/>
            <a:ext cx="438150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1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0972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8450" y="4343400"/>
            <a:ext cx="315595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Subtree b needs to be expanded into its subtrees b</a:t>
            </a:r>
            <a:r>
              <a:rPr lang="en-US" baseline="-25000" dirty="0"/>
              <a:t>L</a:t>
            </a:r>
            <a:r>
              <a:rPr lang="en-US" dirty="0"/>
              <a:t> and b</a:t>
            </a:r>
            <a:r>
              <a:rPr lang="en-US" baseline="-25000" dirty="0"/>
              <a:t>R</a:t>
            </a:r>
          </a:p>
          <a:p>
            <a:pPr algn="ctr">
              <a:defRPr/>
            </a:pPr>
            <a:r>
              <a:rPr lang="en-US" dirty="0"/>
              <a:t> </a:t>
            </a:r>
            <a:endParaRPr lang="en-US" baseline="-25000"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split-node</a:t>
            </a:r>
            <a:r>
              <a:rPr lang="en-US" smtClean="0"/>
              <a:t> Function</a:t>
            </a:r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2428875"/>
            <a:ext cx="5010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split_node Function</a:t>
            </a: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52675"/>
            <a:ext cx="198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Recursive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insert-into-node</a:t>
            </a:r>
            <a:r>
              <a:rPr lang="en-US" smtClean="0"/>
              <a:t> Function</a:t>
            </a:r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28888"/>
            <a:ext cx="5791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Relating 2-3-4 Trees to Red-Black Trees</a:t>
            </a:r>
          </a:p>
        </p:txBody>
      </p:sp>
      <p:sp>
        <p:nvSpPr>
          <p:cNvPr id="281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Red-Black tree is a binary-tree equivalent of a 2-3-4 tree</a:t>
            </a:r>
          </a:p>
          <a:p>
            <a:pPr eaLnBrk="1" hangingPunct="1"/>
            <a:r>
              <a:rPr lang="en-US" smtClean="0"/>
              <a:t>A 2-node is a black node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81603" name="Picture 2" descr="C:\Documents and Settings\Administrator\My Documents\Koffman\PPTs\JPEGS\JWCL233_Koffman JPG files\ch09\w0318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33800"/>
            <a:ext cx="787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Temporary color-change slide</a:t>
            </a:r>
          </a:p>
        </p:txBody>
      </p:sp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/>
              <a:t>On the next four slides, consider the blue circles to be red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Relating 2-3-4 Trees to Red-Black Trees (cont.)</a:t>
            </a:r>
            <a:endParaRPr lang="en-US" dirty="0"/>
          </a:p>
        </p:txBody>
      </p:sp>
      <p:sp>
        <p:nvSpPr>
          <p:cNvPr id="2836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4-node is a black node with two red (blue) children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83651" name="Picture 2" descr="C:\Documents and Settings\Administrator\My Documents\Koffman\PPTs\JPEGS\JWCL233_Koffman JPG files\ch09\w031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8372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Relating 2-3-4 Trees to Red-Black Trees (cont.)</a:t>
            </a:r>
            <a:endParaRPr lang="en-US" dirty="0"/>
          </a:p>
        </p:txBody>
      </p:sp>
      <p:sp>
        <p:nvSpPr>
          <p:cNvPr id="2846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 3-node can be represented as either a black node with a left red (blue) child or a black node with a right red (blue) child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84675" name="Picture 2" descr="C:\Documents and Settings\Administrator\My Documents\Koffman\PPTs\JPEGS\JWCL233_Koffman JPG files\ch09\w032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2800"/>
            <a:ext cx="64008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7" name="Picture 3" descr="C:\Documents and Settings\Administrator\My Documents\Koffman\PPTs\JPEGS\JWCL233_Koffman JPG files\ch09\w032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71548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Relating 2-3-4 Trees to Red-Black Trees (cont.)</a:t>
            </a:r>
          </a:p>
        </p:txBody>
      </p:sp>
      <p:sp>
        <p:nvSpPr>
          <p:cNvPr id="285699" name="TextBox 2"/>
          <p:cNvSpPr txBox="1">
            <a:spLocks noChangeArrowheads="1"/>
          </p:cNvSpPr>
          <p:nvPr/>
        </p:nvSpPr>
        <p:spPr bwMode="auto">
          <a:xfrm>
            <a:off x="762000" y="1676400"/>
            <a:ext cx="473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Inserting a value </a:t>
            </a:r>
            <a:r>
              <a:rPr lang="en-US" i="1"/>
              <a:t>z</a:t>
            </a:r>
            <a:r>
              <a:rPr lang="en-US"/>
              <a:t> greater than </a:t>
            </a:r>
            <a:r>
              <a:rPr lang="en-US" i="1"/>
              <a:t>y</a:t>
            </a:r>
            <a:r>
              <a:rPr lang="en-US"/>
              <a:t> in this tree:</a:t>
            </a:r>
          </a:p>
        </p:txBody>
      </p:sp>
      <p:sp>
        <p:nvSpPr>
          <p:cNvPr id="285700" name="TextBox 6"/>
          <p:cNvSpPr txBox="1">
            <a:spLocks noChangeArrowheads="1"/>
          </p:cNvSpPr>
          <p:nvPr/>
        </p:nvSpPr>
        <p:spPr bwMode="auto">
          <a:xfrm>
            <a:off x="762000" y="388620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yields this tree:</a:t>
            </a:r>
          </a:p>
        </p:txBody>
      </p:sp>
      <p:pic>
        <p:nvPicPr>
          <p:cNvPr id="285701" name="Picture 2" descr="C:\Documents and Settings\Administrator\My Documents\Koffman\PPTs\JPEGS\JWCL233_Koffman JPG files\ch09\w0319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8372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2" descr="C:\Documents and Settings\Administrator\My Documents\Koffman\PPTs\JPEGS\JWCL233_Koffman JPG files\ch09\w032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410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Relating 2-3-4 Trees to Red-Black Trees (cont.)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524000"/>
            <a:ext cx="23622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Inserting value </a:t>
            </a:r>
            <a:r>
              <a:rPr lang="en-US" i="1" dirty="0"/>
              <a:t>z</a:t>
            </a:r>
            <a:r>
              <a:rPr lang="en-US" dirty="0"/>
              <a:t> that is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endParaRPr lang="en-US" dirty="0"/>
          </a:p>
        </p:txBody>
      </p:sp>
      <p:pic>
        <p:nvPicPr>
          <p:cNvPr id="286724" name="Picture 3" descr="C:\Documents and Settings\Administrator\My Documents\Koffman\PPTs\JPEGS\JWCL233_Koffman JPG files\ch09\w0321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83947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343400" y="1524000"/>
            <a:ext cx="3048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</a:t>
            </a:r>
          </a:p>
        </p:txBody>
      </p:sp>
      <p:sp>
        <p:nvSpPr>
          <p:cNvPr id="2877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i="1" smtClean="0"/>
              <a:t>B-tree</a:t>
            </a:r>
            <a:r>
              <a:rPr lang="en-US" smtClean="0"/>
              <a:t> allows a maximum of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CAP – 1 </a:t>
            </a:r>
            <a:r>
              <a:rPr lang="en-US" smtClean="0"/>
              <a:t>data items in each node</a:t>
            </a:r>
          </a:p>
          <a:p>
            <a:pPr eaLnBrk="1" hangingPunct="1"/>
            <a:r>
              <a:rPr lang="en-US" smtClean="0"/>
              <a:t>Each node (except the root) has between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(CAP – 1)/2</a:t>
            </a:r>
            <a:r>
              <a:rPr lang="en-US" smtClean="0"/>
              <a:t> and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CAP – 1 </a:t>
            </a:r>
            <a:r>
              <a:rPr lang="en-US" smtClean="0"/>
              <a:t>data items</a:t>
            </a:r>
          </a:p>
          <a:p>
            <a:pPr eaLnBrk="1" hangingPunct="1"/>
            <a:r>
              <a:rPr lang="en-US" smtClean="0"/>
              <a:t>An example with 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smtClean="0"/>
              <a:t> equal to 5 follows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7" idx="1"/>
          </p:cNvCxnSpPr>
          <p:nvPr/>
        </p:nvCxnSpPr>
        <p:spPr>
          <a:xfrm>
            <a:off x="3359150" y="3187700"/>
            <a:ext cx="395288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1995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7" name="Oval 16"/>
          <p:cNvSpPr/>
          <p:nvPr/>
        </p:nvSpPr>
        <p:spPr>
          <a:xfrm>
            <a:off x="3665538" y="3810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1997" name="Group 14"/>
          <p:cNvGrpSpPr>
            <a:grpSpLocks/>
          </p:cNvGrpSpPr>
          <p:nvPr/>
        </p:nvGrpSpPr>
        <p:grpSpPr bwMode="auto">
          <a:xfrm>
            <a:off x="4267200" y="4379913"/>
            <a:ext cx="533400" cy="763587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08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R</a:t>
              </a:r>
            </a:p>
          </p:txBody>
        </p:sp>
      </p:grpSp>
      <p:grpSp>
        <p:nvGrpSpPr>
          <p:cNvPr id="41998" name="Group 9"/>
          <p:cNvGrpSpPr>
            <a:grpSpLocks/>
          </p:cNvGrpSpPr>
          <p:nvPr/>
        </p:nvGrpSpPr>
        <p:grpSpPr bwMode="auto">
          <a:xfrm>
            <a:off x="3079750" y="4394200"/>
            <a:ext cx="639763" cy="1257300"/>
            <a:chOff x="3080294" y="4675529"/>
            <a:chExt cx="639368" cy="1257300"/>
          </a:xfrm>
        </p:grpSpPr>
        <p:grpSp>
          <p:nvGrpSpPr>
            <p:cNvPr id="42003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90023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99603" y="3352800"/>
                <a:ext cx="610217" cy="1218656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004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L</a:t>
              </a:r>
            </a:p>
          </p:txBody>
        </p:sp>
      </p:grpSp>
      <p:cxnSp>
        <p:nvCxnSpPr>
          <p:cNvPr id="27" name="Straight Connector 26"/>
          <p:cNvCxnSpPr>
            <a:stCxn id="17" idx="2"/>
            <a:endCxn id="12" idx="0"/>
          </p:cNvCxnSpPr>
          <p:nvPr/>
        </p:nvCxnSpPr>
        <p:spPr>
          <a:xfrm flipH="1">
            <a:off x="3390900" y="4114800"/>
            <a:ext cx="274638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6"/>
            <a:endCxn id="25" idx="0"/>
          </p:cNvCxnSpPr>
          <p:nvPr/>
        </p:nvCxnSpPr>
        <p:spPr>
          <a:xfrm>
            <a:off x="4275138" y="4114800"/>
            <a:ext cx="182562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78450" y="4343400"/>
            <a:ext cx="315595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40 is left-heavy.   The left </a:t>
            </a:r>
            <a:r>
              <a:rPr lang="en-US" dirty="0" err="1"/>
              <a:t>subtree</a:t>
            </a:r>
            <a:r>
              <a:rPr lang="en-US" dirty="0"/>
              <a:t>  now can be rotated left</a:t>
            </a:r>
          </a:p>
        </p:txBody>
      </p:sp>
      <p:sp>
        <p:nvSpPr>
          <p:cNvPr id="42002" name="Rectangle 31"/>
          <p:cNvSpPr>
            <a:spLocks noChangeArrowheads="1"/>
          </p:cNvSpPr>
          <p:nvPr/>
        </p:nvSpPr>
        <p:spPr bwMode="auto">
          <a:xfrm>
            <a:off x="4376738" y="38846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88770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88771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88772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88773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88774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88775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88776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88777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8778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8779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8780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89794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89796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89797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89798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89799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89800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89801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89802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803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804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9805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45339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maximum number of children is the </a:t>
            </a:r>
            <a:r>
              <a:rPr lang="en-US" i="1" dirty="0"/>
              <a:t>order</a:t>
            </a:r>
            <a:r>
              <a:rPr lang="en-US" dirty="0"/>
              <a:t> of the B-tree, which we represent as the variable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order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0818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0820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0821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0822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0823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0824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0825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0826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827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828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0829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36195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order </a:t>
            </a:r>
            <a:r>
              <a:rPr lang="en-US" dirty="0"/>
              <a:t>of the B-tree below is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1842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1844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1845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1846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1847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1848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1849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1850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851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852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853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380365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maximum number </a:t>
            </a:r>
            <a:r>
              <a:rPr lang="en-US" dirty="0"/>
              <a:t>of data items in a node is 1 less than the number of children (the order)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2866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2868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2869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2870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2871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2872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2873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2874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875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876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877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45339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Other than the root, each node has between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order/2</a:t>
            </a:r>
            <a:r>
              <a:rPr lang="en-US" dirty="0"/>
              <a:t> and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order - 1</a:t>
            </a:r>
            <a:r>
              <a:rPr lang="en-US" dirty="0"/>
              <a:t> data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3890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3892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3893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3894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3895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3896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3897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3898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899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900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3901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3368675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data items in each node are in increasing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4914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4917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4918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4919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4920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4921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4922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4923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924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925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926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990600" y="1295400"/>
            <a:ext cx="325755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first link from a node connects it to a subtree with values smaller than the parent's smallest value</a:t>
            </a:r>
          </a:p>
        </p:txBody>
      </p:sp>
      <p:cxnSp>
        <p:nvCxnSpPr>
          <p:cNvPr id="5" name="Straight Arrow Connector 4"/>
          <p:cNvCxnSpPr>
            <a:stCxn id="33812" idx="2"/>
          </p:cNvCxnSpPr>
          <p:nvPr/>
        </p:nvCxnSpPr>
        <p:spPr>
          <a:xfrm flipH="1">
            <a:off x="2419350" y="2590800"/>
            <a:ext cx="200025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5938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5941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5942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5943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5944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5945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5946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5947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948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949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5950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5480050" y="1536700"/>
            <a:ext cx="325755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last link from a node connects it to a subtree with values greater than the parent's largest value</a:t>
            </a:r>
          </a:p>
        </p:txBody>
      </p:sp>
      <p:cxnSp>
        <p:nvCxnSpPr>
          <p:cNvPr id="5" name="Straight Arrow Connector 4"/>
          <p:cNvCxnSpPr>
            <a:stCxn id="33812" idx="2"/>
          </p:cNvCxnSpPr>
          <p:nvPr/>
        </p:nvCxnSpPr>
        <p:spPr>
          <a:xfrm flipH="1">
            <a:off x="6308725" y="2832100"/>
            <a:ext cx="8001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grpSp>
        <p:nvGrpSpPr>
          <p:cNvPr id="296962" name="Group 33810"/>
          <p:cNvGrpSpPr>
            <a:grpSpLocks/>
          </p:cNvGrpSpPr>
          <p:nvPr/>
        </p:nvGrpSpPr>
        <p:grpSpPr bwMode="auto">
          <a:xfrm>
            <a:off x="1454150" y="2933700"/>
            <a:ext cx="7073900" cy="2362200"/>
            <a:chOff x="1460500" y="2286000"/>
            <a:chExt cx="7073900" cy="2362200"/>
          </a:xfrm>
        </p:grpSpPr>
        <p:grpSp>
          <p:nvGrpSpPr>
            <p:cNvPr id="296964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30</a:t>
                </a:r>
              </a:p>
            </p:txBody>
          </p:sp>
        </p:grpSp>
        <p:grpSp>
          <p:nvGrpSpPr>
            <p:cNvPr id="296965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18</a:t>
                </a:r>
              </a:p>
            </p:txBody>
          </p:sp>
        </p:grpSp>
        <p:grpSp>
          <p:nvGrpSpPr>
            <p:cNvPr id="296966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38</a:t>
                </a:r>
              </a:p>
            </p:txBody>
          </p:sp>
        </p:grpSp>
        <p:grpSp>
          <p:nvGrpSpPr>
            <p:cNvPr id="296967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8</a:t>
                </a:r>
              </a:p>
            </p:txBody>
          </p:sp>
        </p:grpSp>
        <p:grpSp>
          <p:nvGrpSpPr>
            <p:cNvPr id="296968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6969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grpSp>
          <p:nvGrpSpPr>
            <p:cNvPr id="296970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971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972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6973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12" name="Rectangle 33811"/>
          <p:cNvSpPr/>
          <p:nvPr/>
        </p:nvSpPr>
        <p:spPr>
          <a:xfrm>
            <a:off x="2647950" y="1536700"/>
            <a:ext cx="3937000" cy="977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other links are to subtrees with values between each pair of consecutive values in the parent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B-Trees were developed to store indexes to databases on disk storage.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disk storage is broken into blocks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nodes of a B-tree are sized to fit in a block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disk access to the index retrieves exactly one B-tree node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time to retrieve a block off the disk is large compared to the time to process it in memory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by making tree nodes as large as possible, we reduce the number of disk accesses required to find an item in the index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Assuming a block can store a node for a B-tree of order 200, each node would store at least 100 items.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This enables 100</a:t>
            </a:r>
            <a:r>
              <a:rPr lang="en-US" baseline="30000" dirty="0" smtClean="0"/>
              <a:t>4</a:t>
            </a:r>
            <a:r>
              <a:rPr lang="en-US" dirty="0" smtClean="0"/>
              <a:t> or 100 million items to be accessed in a B-tree of height 4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100263" y="354965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490663" y="45212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3"/>
            <a:endCxn id="17" idx="7"/>
          </p:cNvCxnSpPr>
          <p:nvPr/>
        </p:nvCxnSpPr>
        <p:spPr>
          <a:xfrm flipH="1">
            <a:off x="3422650" y="2273300"/>
            <a:ext cx="9588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17" idx="3"/>
          </p:cNvCxnSpPr>
          <p:nvPr/>
        </p:nvCxnSpPr>
        <p:spPr>
          <a:xfrm flipV="1">
            <a:off x="2620963" y="3187700"/>
            <a:ext cx="369887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1795463" y="4070350"/>
            <a:ext cx="393700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8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17" name="Oval 16"/>
          <p:cNvSpPr/>
          <p:nvPr/>
        </p:nvSpPr>
        <p:spPr>
          <a:xfrm>
            <a:off x="29019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3021" name="Group 14"/>
          <p:cNvGrpSpPr>
            <a:grpSpLocks/>
          </p:cNvGrpSpPr>
          <p:nvPr/>
        </p:nvGrpSpPr>
        <p:grpSpPr bwMode="auto">
          <a:xfrm>
            <a:off x="3844925" y="3797300"/>
            <a:ext cx="534988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983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3032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R</a:t>
              </a:r>
            </a:p>
          </p:txBody>
        </p:sp>
      </p:grpSp>
      <p:grpSp>
        <p:nvGrpSpPr>
          <p:cNvPr id="43022" name="Group 9"/>
          <p:cNvGrpSpPr>
            <a:grpSpLocks/>
          </p:cNvGrpSpPr>
          <p:nvPr/>
        </p:nvGrpSpPr>
        <p:grpSpPr bwMode="auto">
          <a:xfrm>
            <a:off x="2833688" y="4529138"/>
            <a:ext cx="638175" cy="1257300"/>
            <a:chOff x="3080294" y="4675529"/>
            <a:chExt cx="639368" cy="1257300"/>
          </a:xfrm>
        </p:grpSpPr>
        <p:grpSp>
          <p:nvGrpSpPr>
            <p:cNvPr id="43027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89946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600073" y="3352800"/>
                <a:ext cx="609198" cy="1218654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3028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L</a:t>
              </a:r>
            </a:p>
          </p:txBody>
        </p:sp>
      </p:grpSp>
      <p:cxnSp>
        <p:nvCxnSpPr>
          <p:cNvPr id="27" name="Straight Connector 26"/>
          <p:cNvCxnSpPr>
            <a:stCxn id="9" idx="5"/>
            <a:endCxn id="12" idx="0"/>
          </p:cNvCxnSpPr>
          <p:nvPr/>
        </p:nvCxnSpPr>
        <p:spPr>
          <a:xfrm>
            <a:off x="2620963" y="4070350"/>
            <a:ext cx="522287" cy="45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5"/>
            <a:endCxn id="25" idx="0"/>
          </p:cNvCxnSpPr>
          <p:nvPr/>
        </p:nvCxnSpPr>
        <p:spPr>
          <a:xfrm>
            <a:off x="3422650" y="3187700"/>
            <a:ext cx="614363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5" name="Rectangle 38"/>
          <p:cNvSpPr>
            <a:spLocks noChangeArrowheads="1"/>
          </p:cNvSpPr>
          <p:nvPr/>
        </p:nvSpPr>
        <p:spPr bwMode="auto">
          <a:xfrm>
            <a:off x="2762250" y="373221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78450" y="4343400"/>
            <a:ext cx="315595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overall tree is now Left-Left and a rotation right will balance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</a:t>
            </a:r>
          </a:p>
        </p:txBody>
      </p:sp>
      <p:grpSp>
        <p:nvGrpSpPr>
          <p:cNvPr id="299010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299012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299013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299014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299015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299016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9017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9018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019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020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021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095750" y="4953000"/>
            <a:ext cx="29083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Similar to 2-3 trees, insertions take place in leaves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0034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0037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0038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0039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0040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0041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0042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0043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044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045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046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ight Arrow 47"/>
          <p:cNvSpPr/>
          <p:nvPr/>
        </p:nvSpPr>
        <p:spPr>
          <a:xfrm rot="16200000">
            <a:off x="1897856" y="4464844"/>
            <a:ext cx="636588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295400" y="4953000"/>
            <a:ext cx="1917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 value less than 10 would be inserted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1058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1061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1062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1063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1064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1065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1066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1067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68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69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070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ight Arrow 47"/>
          <p:cNvSpPr/>
          <p:nvPr/>
        </p:nvSpPr>
        <p:spPr>
          <a:xfrm>
            <a:off x="1905000" y="2952750"/>
            <a:ext cx="490538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" y="2824163"/>
            <a:ext cx="14033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 value between 10 and 22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2082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2085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2086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2087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2088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2089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2090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2091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092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093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094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ight Arrow 47"/>
          <p:cNvSpPr/>
          <p:nvPr/>
        </p:nvSpPr>
        <p:spPr>
          <a:xfrm rot="16200000">
            <a:off x="4577556" y="4393407"/>
            <a:ext cx="636587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975100" y="4881563"/>
            <a:ext cx="19177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A value between 22 and 30 here</a:t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  <a:p>
            <a:pPr>
              <a:defRPr/>
            </a:pPr>
            <a:r>
              <a:rPr lang="en-US" sz="1400" dirty="0">
                <a:latin typeface="+mn-lt"/>
              </a:rPr>
              <a:t>and so on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3106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3108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3109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3110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3111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3112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3113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3114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115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116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117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775450" y="1447800"/>
            <a:ext cx="1682750" cy="742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Insertion of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4130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4132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4133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4134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4135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4136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4137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4138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139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140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4141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247775" y="4876800"/>
            <a:ext cx="664845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leaf to receive the insertion is full, it is split into two nodes, each containing approximately half the items, and the middle item is passed up to the split node's </a:t>
            </a:r>
            <a:r>
              <a:rPr lang="en-US" dirty="0" smtClean="0"/>
              <a:t>parent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5154" name="Group 33810"/>
          <p:cNvGrpSpPr>
            <a:grpSpLocks/>
          </p:cNvGrpSpPr>
          <p:nvPr/>
        </p:nvGrpSpPr>
        <p:grpSpPr bwMode="auto">
          <a:xfrm>
            <a:off x="1530350" y="1828800"/>
            <a:ext cx="7073900" cy="2362200"/>
            <a:chOff x="1460500" y="2286000"/>
            <a:chExt cx="7073900" cy="2362200"/>
          </a:xfrm>
        </p:grpSpPr>
        <p:grpSp>
          <p:nvGrpSpPr>
            <p:cNvPr id="305156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5157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5158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5159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5160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5161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5162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163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164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165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247775" y="4876800"/>
            <a:ext cx="664845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the parent is full, it is split and its middle item is passed up to its parent, and so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6178" name="Group 33810"/>
          <p:cNvGrpSpPr>
            <a:grpSpLocks/>
          </p:cNvGrpSpPr>
          <p:nvPr/>
        </p:nvGrpSpPr>
        <p:grpSpPr bwMode="auto">
          <a:xfrm>
            <a:off x="1504950" y="3324225"/>
            <a:ext cx="7073900" cy="2362200"/>
            <a:chOff x="1460500" y="2286000"/>
            <a:chExt cx="7073900" cy="2362200"/>
          </a:xfrm>
        </p:grpSpPr>
        <p:grpSp>
          <p:nvGrpSpPr>
            <p:cNvPr id="306180" name="Group 3"/>
            <p:cNvGrpSpPr>
              <a:grpSpLocks/>
            </p:cNvGrpSpPr>
            <p:nvPr/>
          </p:nvGrpSpPr>
          <p:grpSpPr bwMode="auto">
            <a:xfrm>
              <a:off x="3657600" y="2286000"/>
              <a:ext cx="1828800" cy="381000"/>
              <a:chOff x="1600200" y="2286000"/>
              <a:chExt cx="1828800" cy="381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6181" name="Group 12"/>
            <p:cNvGrpSpPr>
              <a:grpSpLocks/>
            </p:cNvGrpSpPr>
            <p:nvPr/>
          </p:nvGrpSpPr>
          <p:grpSpPr bwMode="auto">
            <a:xfrm>
              <a:off x="2425700" y="3352800"/>
              <a:ext cx="1828800" cy="381000"/>
              <a:chOff x="1600200" y="2286000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</p:grpSp>
        <p:grpSp>
          <p:nvGrpSpPr>
            <p:cNvPr id="306182" name="Group 17"/>
            <p:cNvGrpSpPr>
              <a:grpSpLocks/>
            </p:cNvGrpSpPr>
            <p:nvPr/>
          </p:nvGrpSpPr>
          <p:grpSpPr bwMode="auto">
            <a:xfrm>
              <a:off x="4991100" y="3352800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6183" name="Group 23"/>
            <p:cNvGrpSpPr>
              <a:grpSpLocks/>
            </p:cNvGrpSpPr>
            <p:nvPr/>
          </p:nvGrpSpPr>
          <p:grpSpPr bwMode="auto">
            <a:xfrm>
              <a:off x="1460500" y="4267200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6184" name="Group 28"/>
            <p:cNvGrpSpPr>
              <a:grpSpLocks/>
            </p:cNvGrpSpPr>
            <p:nvPr/>
          </p:nvGrpSpPr>
          <p:grpSpPr bwMode="auto">
            <a:xfrm>
              <a:off x="3930650" y="4267200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6185" name="Group 33"/>
            <p:cNvGrpSpPr>
              <a:grpSpLocks/>
            </p:cNvGrpSpPr>
            <p:nvPr/>
          </p:nvGrpSpPr>
          <p:grpSpPr bwMode="auto">
            <a:xfrm>
              <a:off x="6705600" y="42291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00" y="2286000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6186" name="Group 33805"/>
            <p:cNvGrpSpPr>
              <a:grpSpLocks/>
            </p:cNvGrpSpPr>
            <p:nvPr/>
          </p:nvGrpSpPr>
          <p:grpSpPr bwMode="auto">
            <a:xfrm>
              <a:off x="5486400" y="2400300"/>
              <a:ext cx="1447800" cy="1828800"/>
              <a:chOff x="5486400" y="2400300"/>
              <a:chExt cx="1447800" cy="1828800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00" y="2400300"/>
                <a:ext cx="596900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850" y="2933700"/>
                <a:ext cx="1149350" cy="12954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187" name="Group 33804"/>
            <p:cNvGrpSpPr>
              <a:grpSpLocks/>
            </p:cNvGrpSpPr>
            <p:nvPr/>
          </p:nvGrpSpPr>
          <p:grpSpPr bwMode="auto">
            <a:xfrm>
              <a:off x="5029200" y="2552700"/>
              <a:ext cx="368300" cy="800100"/>
              <a:chOff x="5029200" y="2552700"/>
              <a:chExt cx="368300" cy="800100"/>
            </a:xfrm>
          </p:grpSpPr>
          <p:sp>
            <p:nvSpPr>
              <p:cNvPr id="61" name="Arc 60"/>
              <p:cNvSpPr/>
              <p:nvPr/>
            </p:nvSpPr>
            <p:spPr>
              <a:xfrm rot="10800000">
                <a:off x="5029200" y="2552700"/>
                <a:ext cx="368300" cy="2667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795" name="Straight Arrow Connector 33794"/>
              <p:cNvCxnSpPr>
                <a:stCxn id="61" idx="0"/>
                <a:endCxn id="19" idx="0"/>
              </p:cNvCxnSpPr>
              <p:nvPr/>
            </p:nvCxnSpPr>
            <p:spPr>
              <a:xfrm>
                <a:off x="5213350" y="2819400"/>
                <a:ext cx="635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188" name="Group 33803"/>
            <p:cNvGrpSpPr>
              <a:grpSpLocks/>
            </p:cNvGrpSpPr>
            <p:nvPr/>
          </p:nvGrpSpPr>
          <p:grpSpPr bwMode="auto">
            <a:xfrm>
              <a:off x="2654301" y="2476500"/>
              <a:ext cx="1460500" cy="876300"/>
              <a:chOff x="2654300" y="2476500"/>
              <a:chExt cx="1917700" cy="876300"/>
            </a:xfrm>
          </p:grpSpPr>
          <p:sp>
            <p:nvSpPr>
              <p:cNvPr id="33798" name="Arc 33797"/>
              <p:cNvSpPr/>
              <p:nvPr/>
            </p:nvSpPr>
            <p:spPr>
              <a:xfrm rot="5400000">
                <a:off x="4105019" y="2428620"/>
                <a:ext cx="419100" cy="51486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3800" name="Elbow Connector 33799"/>
              <p:cNvCxnSpPr>
                <a:stCxn id="33798" idx="2"/>
                <a:endCxn id="14" idx="0"/>
              </p:cNvCxnSpPr>
              <p:nvPr/>
            </p:nvCxnSpPr>
            <p:spPr>
              <a:xfrm rot="10800000" flipV="1">
                <a:off x="2654299" y="2895600"/>
                <a:ext cx="1661313" cy="4572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189" name="Group 33802"/>
            <p:cNvGrpSpPr>
              <a:grpSpLocks/>
            </p:cNvGrpSpPr>
            <p:nvPr/>
          </p:nvGrpSpPr>
          <p:grpSpPr bwMode="auto">
            <a:xfrm>
              <a:off x="1689101" y="2476500"/>
              <a:ext cx="1968499" cy="1790700"/>
              <a:chOff x="1689101" y="2476500"/>
              <a:chExt cx="1968499" cy="1790700"/>
            </a:xfrm>
          </p:grpSpPr>
          <p:cxnSp>
            <p:nvCxnSpPr>
              <p:cNvPr id="51" name="Elbow Connector 50"/>
              <p:cNvCxnSpPr>
                <a:stCxn id="73" idx="2"/>
                <a:endCxn id="25" idx="0"/>
              </p:cNvCxnSpPr>
              <p:nvPr/>
            </p:nvCxnSpPr>
            <p:spPr>
              <a:xfrm rot="10800000" flipV="1">
                <a:off x="1689100" y="2819400"/>
                <a:ext cx="1711325" cy="144780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Arc 72"/>
              <p:cNvSpPr/>
              <p:nvPr/>
            </p:nvSpPr>
            <p:spPr>
              <a:xfrm rot="5400000">
                <a:off x="3228975" y="2390775"/>
                <a:ext cx="342900" cy="51435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3575050" y="3270250"/>
              <a:ext cx="1581150" cy="412750"/>
            </a:xfrm>
            <a:prstGeom prst="bentConnector3">
              <a:avLst>
                <a:gd name="adj1" fmla="val 7811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153025" y="1600200"/>
            <a:ext cx="1933575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7202" name="Group 3"/>
          <p:cNvGrpSpPr>
            <a:grpSpLocks/>
          </p:cNvGrpSpPr>
          <p:nvPr/>
        </p:nvGrpSpPr>
        <p:grpSpPr bwMode="auto">
          <a:xfrm>
            <a:off x="3702050" y="3324225"/>
            <a:ext cx="1828800" cy="381000"/>
            <a:chOff x="1600200" y="2286000"/>
            <a:chExt cx="1828800" cy="381000"/>
          </a:xfrm>
        </p:grpSpPr>
        <p:sp>
          <p:nvSpPr>
            <p:cNvPr id="3" name="Rectangle 2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30</a:t>
              </a:r>
            </a:p>
          </p:txBody>
        </p:sp>
      </p:grpSp>
      <p:grpSp>
        <p:nvGrpSpPr>
          <p:cNvPr id="307203" name="Group 12"/>
          <p:cNvGrpSpPr>
            <a:grpSpLocks/>
          </p:cNvGrpSpPr>
          <p:nvPr/>
        </p:nvGrpSpPr>
        <p:grpSpPr bwMode="auto">
          <a:xfrm>
            <a:off x="2470150" y="4391025"/>
            <a:ext cx="1828800" cy="381000"/>
            <a:chOff x="1600200" y="2286000"/>
            <a:chExt cx="1828800" cy="381000"/>
          </a:xfrm>
        </p:grpSpPr>
        <p:sp>
          <p:nvSpPr>
            <p:cNvPr id="14" name="Rectangle 13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15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18</a:t>
              </a:r>
            </a:p>
          </p:txBody>
        </p:sp>
      </p:grpSp>
      <p:grpSp>
        <p:nvGrpSpPr>
          <p:cNvPr id="307204" name="Group 17"/>
          <p:cNvGrpSpPr>
            <a:grpSpLocks/>
          </p:cNvGrpSpPr>
          <p:nvPr/>
        </p:nvGrpSpPr>
        <p:grpSpPr bwMode="auto">
          <a:xfrm>
            <a:off x="5035550" y="4391025"/>
            <a:ext cx="1828800" cy="381000"/>
            <a:chOff x="1600200" y="2286000"/>
            <a:chExt cx="1828800" cy="381000"/>
          </a:xfrm>
        </p:grpSpPr>
        <p:sp>
          <p:nvSpPr>
            <p:cNvPr id="19" name="Rectangle 18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39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38</a:t>
              </a:r>
            </a:p>
          </p:txBody>
        </p:sp>
      </p:grpSp>
      <p:grpSp>
        <p:nvGrpSpPr>
          <p:cNvPr id="307205" name="Group 23"/>
          <p:cNvGrpSpPr>
            <a:grpSpLocks/>
          </p:cNvGrpSpPr>
          <p:nvPr/>
        </p:nvGrpSpPr>
        <p:grpSpPr bwMode="auto">
          <a:xfrm>
            <a:off x="1504950" y="5305425"/>
            <a:ext cx="1828800" cy="381000"/>
            <a:chOff x="1600200" y="2286000"/>
            <a:chExt cx="1828800" cy="381000"/>
          </a:xfrm>
        </p:grpSpPr>
        <p:sp>
          <p:nvSpPr>
            <p:cNvPr id="25" name="Rectangle 24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07206" name="Group 28"/>
          <p:cNvGrpSpPr>
            <a:grpSpLocks/>
          </p:cNvGrpSpPr>
          <p:nvPr/>
        </p:nvGrpSpPr>
        <p:grpSpPr bwMode="auto">
          <a:xfrm>
            <a:off x="3975100" y="5305425"/>
            <a:ext cx="1828800" cy="381000"/>
            <a:chOff x="1600200" y="2286000"/>
            <a:chExt cx="1828800" cy="381000"/>
          </a:xfrm>
        </p:grpSpPr>
        <p:sp>
          <p:nvSpPr>
            <p:cNvPr id="30" name="Rectangle 29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27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7207" name="Group 33"/>
          <p:cNvGrpSpPr>
            <a:grpSpLocks/>
          </p:cNvGrpSpPr>
          <p:nvPr/>
        </p:nvGrpSpPr>
        <p:grpSpPr bwMode="auto">
          <a:xfrm>
            <a:off x="6750050" y="5267325"/>
            <a:ext cx="1828800" cy="381000"/>
            <a:chOff x="1600200" y="2286000"/>
            <a:chExt cx="1828800" cy="381000"/>
          </a:xfrm>
        </p:grpSpPr>
        <p:sp>
          <p:nvSpPr>
            <p:cNvPr id="35" name="Rectangle 34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42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7208" name="Group 33805"/>
          <p:cNvGrpSpPr>
            <a:grpSpLocks/>
          </p:cNvGrpSpPr>
          <p:nvPr/>
        </p:nvGrpSpPr>
        <p:grpSpPr bwMode="auto">
          <a:xfrm>
            <a:off x="5530850" y="3438525"/>
            <a:ext cx="1447800" cy="1828800"/>
            <a:chOff x="5486400" y="2400300"/>
            <a:chExt cx="1447800" cy="1828800"/>
          </a:xfrm>
        </p:grpSpPr>
        <p:sp>
          <p:nvSpPr>
            <p:cNvPr id="58" name="Arc 57"/>
            <p:cNvSpPr/>
            <p:nvPr/>
          </p:nvSpPr>
          <p:spPr>
            <a:xfrm rot="10800000">
              <a:off x="5486400" y="2400300"/>
              <a:ext cx="5969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0" name="Elbow Connector 59"/>
            <p:cNvCxnSpPr>
              <a:stCxn id="58" idx="0"/>
              <a:endCxn id="35" idx="0"/>
            </p:cNvCxnSpPr>
            <p:nvPr/>
          </p:nvCxnSpPr>
          <p:spPr>
            <a:xfrm>
              <a:off x="5784850" y="2933700"/>
              <a:ext cx="1149350" cy="1295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09" name="Group 33804"/>
          <p:cNvGrpSpPr>
            <a:grpSpLocks/>
          </p:cNvGrpSpPr>
          <p:nvPr/>
        </p:nvGrpSpPr>
        <p:grpSpPr bwMode="auto">
          <a:xfrm>
            <a:off x="5073650" y="3590925"/>
            <a:ext cx="368300" cy="800100"/>
            <a:chOff x="5029200" y="2552700"/>
            <a:chExt cx="368300" cy="800100"/>
          </a:xfrm>
        </p:grpSpPr>
        <p:sp>
          <p:nvSpPr>
            <p:cNvPr id="61" name="Arc 60"/>
            <p:cNvSpPr/>
            <p:nvPr/>
          </p:nvSpPr>
          <p:spPr>
            <a:xfrm rot="10800000">
              <a:off x="5029200" y="2552700"/>
              <a:ext cx="368300" cy="2667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3795" name="Straight Arrow Connector 33794"/>
            <p:cNvCxnSpPr>
              <a:stCxn id="61" idx="0"/>
              <a:endCxn id="19" idx="0"/>
            </p:cNvCxnSpPr>
            <p:nvPr/>
          </p:nvCxnSpPr>
          <p:spPr>
            <a:xfrm>
              <a:off x="5213350" y="2819400"/>
              <a:ext cx="635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10" name="Group 33803"/>
          <p:cNvGrpSpPr>
            <a:grpSpLocks/>
          </p:cNvGrpSpPr>
          <p:nvPr/>
        </p:nvGrpSpPr>
        <p:grpSpPr bwMode="auto">
          <a:xfrm>
            <a:off x="2241550" y="3514725"/>
            <a:ext cx="1917700" cy="876300"/>
            <a:chOff x="2053977" y="2476500"/>
            <a:chExt cx="2518023" cy="876300"/>
          </a:xfrm>
        </p:grpSpPr>
        <p:sp>
          <p:nvSpPr>
            <p:cNvPr id="33798" name="Arc 33797"/>
            <p:cNvSpPr/>
            <p:nvPr/>
          </p:nvSpPr>
          <p:spPr>
            <a:xfrm rot="5400000">
              <a:off x="4105020" y="2428620"/>
              <a:ext cx="419100" cy="51486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3800" name="Elbow Connector 33799"/>
            <p:cNvCxnSpPr>
              <a:stCxn id="33798" idx="2"/>
              <a:endCxn id="48" idx="0"/>
            </p:cNvCxnSpPr>
            <p:nvPr/>
          </p:nvCxnSpPr>
          <p:spPr>
            <a:xfrm rot="10800000" flipV="1">
              <a:off x="2053977" y="2895600"/>
              <a:ext cx="2261636" cy="4572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11" name="Group 33802"/>
          <p:cNvGrpSpPr>
            <a:grpSpLocks/>
          </p:cNvGrpSpPr>
          <p:nvPr/>
        </p:nvGrpSpPr>
        <p:grpSpPr bwMode="auto">
          <a:xfrm>
            <a:off x="1733550" y="3514725"/>
            <a:ext cx="1968500" cy="1790700"/>
            <a:chOff x="1689101" y="2476500"/>
            <a:chExt cx="1968499" cy="1790700"/>
          </a:xfrm>
        </p:grpSpPr>
        <p:cxnSp>
          <p:nvCxnSpPr>
            <p:cNvPr id="51" name="Elbow Connector 50"/>
            <p:cNvCxnSpPr>
              <a:stCxn id="73" idx="2"/>
              <a:endCxn id="25" idx="0"/>
            </p:cNvCxnSpPr>
            <p:nvPr/>
          </p:nvCxnSpPr>
          <p:spPr>
            <a:xfrm rot="10800000" flipV="1">
              <a:off x="1689101" y="2819400"/>
              <a:ext cx="1711324" cy="14478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 rot="5400000">
              <a:off x="3228975" y="2390775"/>
              <a:ext cx="342900" cy="51435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33808" name="Elbow Connector 33807"/>
          <p:cNvCxnSpPr>
            <a:endCxn id="30" idx="0"/>
          </p:cNvCxnSpPr>
          <p:nvPr/>
        </p:nvCxnSpPr>
        <p:spPr>
          <a:xfrm rot="5400000">
            <a:off x="3619500" y="4308475"/>
            <a:ext cx="1581150" cy="412750"/>
          </a:xfrm>
          <a:prstGeom prst="bentConnector3">
            <a:avLst>
              <a:gd name="adj1" fmla="val 781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012950" y="4391025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3359150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6200" y="3359150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17</a:t>
            </a:r>
          </a:p>
        </p:txBody>
      </p:sp>
      <p:grpSp>
        <p:nvGrpSpPr>
          <p:cNvPr id="308228" name="Group 7"/>
          <p:cNvGrpSpPr>
            <a:grpSpLocks/>
          </p:cNvGrpSpPr>
          <p:nvPr/>
        </p:nvGrpSpPr>
        <p:grpSpPr bwMode="auto">
          <a:xfrm>
            <a:off x="4787900" y="3355975"/>
            <a:ext cx="908050" cy="381000"/>
            <a:chOff x="5105400" y="3321048"/>
            <a:chExt cx="908049" cy="381000"/>
          </a:xfrm>
        </p:grpSpPr>
        <p:sp>
          <p:nvSpPr>
            <p:cNvPr id="10" name="Rectangle 9"/>
            <p:cNvSpPr/>
            <p:nvPr/>
          </p:nvSpPr>
          <p:spPr>
            <a:xfrm>
              <a:off x="555625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0540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30</a:t>
              </a:r>
            </a:p>
          </p:txBody>
        </p:sp>
      </p:grpSp>
      <p:grpSp>
        <p:nvGrpSpPr>
          <p:cNvPr id="308229" name="Group 17"/>
          <p:cNvGrpSpPr>
            <a:grpSpLocks/>
          </p:cNvGrpSpPr>
          <p:nvPr/>
        </p:nvGrpSpPr>
        <p:grpSpPr bwMode="auto">
          <a:xfrm>
            <a:off x="5289550" y="4314825"/>
            <a:ext cx="1828800" cy="381000"/>
            <a:chOff x="1600200" y="2286000"/>
            <a:chExt cx="1828800" cy="381000"/>
          </a:xfrm>
        </p:grpSpPr>
        <p:sp>
          <p:nvSpPr>
            <p:cNvPr id="19" name="Rectangle 18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39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38</a:t>
              </a:r>
            </a:p>
          </p:txBody>
        </p:sp>
      </p:grpSp>
      <p:grpSp>
        <p:nvGrpSpPr>
          <p:cNvPr id="308230" name="Group 23"/>
          <p:cNvGrpSpPr>
            <a:grpSpLocks/>
          </p:cNvGrpSpPr>
          <p:nvPr/>
        </p:nvGrpSpPr>
        <p:grpSpPr bwMode="auto">
          <a:xfrm>
            <a:off x="277813" y="5305425"/>
            <a:ext cx="1828800" cy="381000"/>
            <a:chOff x="1600200" y="2286000"/>
            <a:chExt cx="1828800" cy="381000"/>
          </a:xfrm>
        </p:grpSpPr>
        <p:sp>
          <p:nvSpPr>
            <p:cNvPr id="25" name="Rectangle 24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08231" name="Group 28"/>
          <p:cNvGrpSpPr>
            <a:grpSpLocks/>
          </p:cNvGrpSpPr>
          <p:nvPr/>
        </p:nvGrpSpPr>
        <p:grpSpPr bwMode="auto">
          <a:xfrm>
            <a:off x="4349750" y="5305425"/>
            <a:ext cx="1828800" cy="381000"/>
            <a:chOff x="1600200" y="2286000"/>
            <a:chExt cx="1828800" cy="381000"/>
          </a:xfrm>
        </p:grpSpPr>
        <p:sp>
          <p:nvSpPr>
            <p:cNvPr id="30" name="Rectangle 29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27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8232" name="Group 33"/>
          <p:cNvGrpSpPr>
            <a:grpSpLocks/>
          </p:cNvGrpSpPr>
          <p:nvPr/>
        </p:nvGrpSpPr>
        <p:grpSpPr bwMode="auto">
          <a:xfrm>
            <a:off x="7118350" y="5305425"/>
            <a:ext cx="1828800" cy="381000"/>
            <a:chOff x="1600200" y="2286000"/>
            <a:chExt cx="1828800" cy="381000"/>
          </a:xfrm>
        </p:grpSpPr>
        <p:sp>
          <p:nvSpPr>
            <p:cNvPr id="35" name="Rectangle 34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42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8233" name="Group 33805"/>
          <p:cNvGrpSpPr>
            <a:grpSpLocks/>
          </p:cNvGrpSpPr>
          <p:nvPr/>
        </p:nvGrpSpPr>
        <p:grpSpPr bwMode="auto">
          <a:xfrm>
            <a:off x="5695950" y="3429000"/>
            <a:ext cx="1651000" cy="1876425"/>
            <a:chOff x="5486400" y="2400300"/>
            <a:chExt cx="1631950" cy="1876427"/>
          </a:xfrm>
        </p:grpSpPr>
        <p:sp>
          <p:nvSpPr>
            <p:cNvPr id="58" name="Arc 57"/>
            <p:cNvSpPr/>
            <p:nvPr/>
          </p:nvSpPr>
          <p:spPr>
            <a:xfrm rot="10800000">
              <a:off x="5486400" y="2400300"/>
              <a:ext cx="596289" cy="53340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0" name="Elbow Connector 59"/>
            <p:cNvCxnSpPr>
              <a:stCxn id="58" idx="0"/>
              <a:endCxn id="35" idx="0"/>
            </p:cNvCxnSpPr>
            <p:nvPr/>
          </p:nvCxnSpPr>
          <p:spPr>
            <a:xfrm>
              <a:off x="5784545" y="2933701"/>
              <a:ext cx="1333805" cy="134302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95" name="Straight Arrow Connector 33794"/>
          <p:cNvCxnSpPr>
            <a:endCxn id="19" idx="0"/>
          </p:cNvCxnSpPr>
          <p:nvPr/>
        </p:nvCxnSpPr>
        <p:spPr>
          <a:xfrm>
            <a:off x="5238750" y="3740150"/>
            <a:ext cx="279400" cy="574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Arc 33797"/>
          <p:cNvSpPr/>
          <p:nvPr/>
        </p:nvSpPr>
        <p:spPr>
          <a:xfrm rot="5400000">
            <a:off x="3480594" y="3544094"/>
            <a:ext cx="419100" cy="3921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800" name="Elbow Connector 33799"/>
          <p:cNvCxnSpPr>
            <a:stCxn id="33798" idx="2"/>
            <a:endCxn id="48" idx="0"/>
          </p:cNvCxnSpPr>
          <p:nvPr/>
        </p:nvCxnSpPr>
        <p:spPr>
          <a:xfrm rot="10800000" flipV="1">
            <a:off x="1082675" y="3949700"/>
            <a:ext cx="2608263" cy="36512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73" idx="2"/>
            <a:endCxn id="25" idx="0"/>
          </p:cNvCxnSpPr>
          <p:nvPr/>
        </p:nvCxnSpPr>
        <p:spPr>
          <a:xfrm rot="10800000" flipV="1">
            <a:off x="506413" y="3889375"/>
            <a:ext cx="2681287" cy="14160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rc 72"/>
          <p:cNvSpPr/>
          <p:nvPr/>
        </p:nvSpPr>
        <p:spPr>
          <a:xfrm rot="5400000">
            <a:off x="3016250" y="3460750"/>
            <a:ext cx="342900" cy="514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3808" name="Elbow Connector 33807"/>
          <p:cNvCxnSpPr>
            <a:endCxn id="30" idx="0"/>
          </p:cNvCxnSpPr>
          <p:nvPr/>
        </p:nvCxnSpPr>
        <p:spPr>
          <a:xfrm rot="5400000">
            <a:off x="3905250" y="4410075"/>
            <a:ext cx="1568450" cy="222250"/>
          </a:xfrm>
          <a:prstGeom prst="bentConnector3">
            <a:avLst>
              <a:gd name="adj1" fmla="val 742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240" name="Group 1"/>
          <p:cNvGrpSpPr>
            <a:grpSpLocks/>
          </p:cNvGrpSpPr>
          <p:nvPr/>
        </p:nvGrpSpPr>
        <p:grpSpPr bwMode="auto">
          <a:xfrm>
            <a:off x="854075" y="4314825"/>
            <a:ext cx="1828800" cy="381000"/>
            <a:chOff x="2012950" y="4391024"/>
            <a:chExt cx="1828800" cy="381000"/>
          </a:xfrm>
        </p:grpSpPr>
        <p:sp>
          <p:nvSpPr>
            <p:cNvPr id="14" name="Rectangle 13"/>
            <p:cNvSpPr/>
            <p:nvPr/>
          </p:nvSpPr>
          <p:spPr>
            <a:xfrm>
              <a:off x="24701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129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3845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273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308241" name="Group 6"/>
          <p:cNvGrpSpPr>
            <a:grpSpLocks/>
          </p:cNvGrpSpPr>
          <p:nvPr/>
        </p:nvGrpSpPr>
        <p:grpSpPr bwMode="auto">
          <a:xfrm>
            <a:off x="2832100" y="4324350"/>
            <a:ext cx="1828800" cy="381000"/>
            <a:chOff x="2226171" y="4772024"/>
            <a:chExt cx="1828800" cy="381000"/>
          </a:xfrm>
        </p:grpSpPr>
        <p:sp>
          <p:nvSpPr>
            <p:cNvPr id="16" name="Rectangle 15"/>
            <p:cNvSpPr/>
            <p:nvPr/>
          </p:nvSpPr>
          <p:spPr>
            <a:xfrm>
              <a:off x="2683371" y="4772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6171" y="4772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18</a:t>
              </a:r>
            </a:p>
          </p:txBody>
        </p:sp>
        <p:grpSp>
          <p:nvGrpSpPr>
            <p:cNvPr id="308247" name="Group 5"/>
            <p:cNvGrpSpPr>
              <a:grpSpLocks/>
            </p:cNvGrpSpPr>
            <p:nvPr/>
          </p:nvGrpSpPr>
          <p:grpSpPr bwMode="auto">
            <a:xfrm>
              <a:off x="3140571" y="4772024"/>
              <a:ext cx="914400" cy="381000"/>
              <a:chOff x="3172321" y="4772024"/>
              <a:chExt cx="9144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3629521" y="4772024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72321" y="4772024"/>
                <a:ext cx="45720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</p:grpSp>
      <p:sp>
        <p:nvSpPr>
          <p:cNvPr id="83" name="Rectangle 82"/>
          <p:cNvSpPr/>
          <p:nvPr/>
        </p:nvSpPr>
        <p:spPr>
          <a:xfrm>
            <a:off x="4343400" y="3359150"/>
            <a:ext cx="457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79" name="Arc 78"/>
          <p:cNvSpPr/>
          <p:nvPr/>
        </p:nvSpPr>
        <p:spPr>
          <a:xfrm rot="5400000">
            <a:off x="3874293" y="3532982"/>
            <a:ext cx="582613" cy="3683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0" name="Elbow Connector 79"/>
          <p:cNvCxnSpPr>
            <a:stCxn id="79" idx="2"/>
            <a:endCxn id="17" idx="0"/>
          </p:cNvCxnSpPr>
          <p:nvPr/>
        </p:nvCxnSpPr>
        <p:spPr>
          <a:xfrm rot="10800000" flipV="1">
            <a:off x="3060700" y="4008438"/>
            <a:ext cx="1104900" cy="315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5638800" y="272415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248400" y="3776663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709863" y="281305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00263" y="37846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1"/>
            <a:endCxn id="17" idx="5"/>
          </p:cNvCxnSpPr>
          <p:nvPr/>
        </p:nvCxnSpPr>
        <p:spPr>
          <a:xfrm flipH="1" flipV="1">
            <a:off x="4791075" y="2260600"/>
            <a:ext cx="936625" cy="552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6159500" y="3244850"/>
            <a:ext cx="393700" cy="531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7"/>
            <a:endCxn id="17" idx="3"/>
          </p:cNvCxnSpPr>
          <p:nvPr/>
        </p:nvCxnSpPr>
        <p:spPr>
          <a:xfrm flipV="1">
            <a:off x="3230563" y="2260600"/>
            <a:ext cx="1128712" cy="641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405063" y="3333750"/>
            <a:ext cx="393700" cy="450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2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4043" name="Rectangle 22"/>
          <p:cNvSpPr>
            <a:spLocks noChangeArrowheads="1"/>
          </p:cNvSpPr>
          <p:nvPr/>
        </p:nvSpPr>
        <p:spPr bwMode="auto">
          <a:xfrm>
            <a:off x="6273800" y="2859088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7" name="Oval 16"/>
          <p:cNvSpPr/>
          <p:nvPr/>
        </p:nvSpPr>
        <p:spPr>
          <a:xfrm>
            <a:off x="4270375" y="17399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4045" name="Group 14"/>
          <p:cNvGrpSpPr>
            <a:grpSpLocks/>
          </p:cNvGrpSpPr>
          <p:nvPr/>
        </p:nvGrpSpPr>
        <p:grpSpPr bwMode="auto">
          <a:xfrm>
            <a:off x="5105400" y="3781425"/>
            <a:ext cx="533400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055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R</a:t>
              </a:r>
            </a:p>
          </p:txBody>
        </p:sp>
      </p:grpSp>
      <p:grpSp>
        <p:nvGrpSpPr>
          <p:cNvPr id="44046" name="Group 9"/>
          <p:cNvGrpSpPr>
            <a:grpSpLocks/>
          </p:cNvGrpSpPr>
          <p:nvPr/>
        </p:nvGrpSpPr>
        <p:grpSpPr bwMode="auto">
          <a:xfrm>
            <a:off x="3443288" y="3792538"/>
            <a:ext cx="638175" cy="1257300"/>
            <a:chOff x="3080294" y="4675529"/>
            <a:chExt cx="639368" cy="1257300"/>
          </a:xfrm>
        </p:grpSpPr>
        <p:grpSp>
          <p:nvGrpSpPr>
            <p:cNvPr id="44050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89946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600073" y="3352800"/>
                <a:ext cx="609198" cy="1218654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051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b</a:t>
              </a:r>
              <a:r>
                <a:rPr lang="en-US" sz="1400" baseline="-25000"/>
                <a:t>L</a:t>
              </a:r>
            </a:p>
          </p:txBody>
        </p:sp>
      </p:grpSp>
      <p:cxnSp>
        <p:nvCxnSpPr>
          <p:cNvPr id="27" name="Straight Connector 26"/>
          <p:cNvCxnSpPr>
            <a:stCxn id="9" idx="5"/>
          </p:cNvCxnSpPr>
          <p:nvPr/>
        </p:nvCxnSpPr>
        <p:spPr>
          <a:xfrm>
            <a:off x="3230563" y="3333750"/>
            <a:ext cx="522287" cy="458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3"/>
            <a:endCxn id="25" idx="0"/>
          </p:cNvCxnSpPr>
          <p:nvPr/>
        </p:nvCxnSpPr>
        <p:spPr>
          <a:xfrm flipH="1">
            <a:off x="5295900" y="3244850"/>
            <a:ext cx="431800" cy="53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9" name="Rectangle 38"/>
          <p:cNvSpPr>
            <a:spLocks noChangeArrowheads="1"/>
          </p:cNvSpPr>
          <p:nvPr/>
        </p:nvSpPr>
        <p:spPr bwMode="auto">
          <a:xfrm>
            <a:off x="3371850" y="2995613"/>
            <a:ext cx="307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B-Tree Insertion (cont.)</a:t>
            </a:r>
          </a:p>
        </p:txBody>
      </p:sp>
      <p:grpSp>
        <p:nvGrpSpPr>
          <p:cNvPr id="309250" name="Group 4"/>
          <p:cNvGrpSpPr>
            <a:grpSpLocks/>
          </p:cNvGrpSpPr>
          <p:nvPr/>
        </p:nvGrpSpPr>
        <p:grpSpPr bwMode="auto">
          <a:xfrm>
            <a:off x="277813" y="2362200"/>
            <a:ext cx="8669337" cy="3324225"/>
            <a:chOff x="277998" y="2362200"/>
            <a:chExt cx="8669151" cy="3324224"/>
          </a:xfrm>
        </p:grpSpPr>
        <p:sp>
          <p:nvSpPr>
            <p:cNvPr id="3" name="Rectangle 2"/>
            <p:cNvSpPr/>
            <p:nvPr/>
          </p:nvSpPr>
          <p:spPr>
            <a:xfrm>
              <a:off x="2028972" y="3324225"/>
              <a:ext cx="45719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86163" y="3324225"/>
              <a:ext cx="45719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09253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56323" y="3321049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05482" y="3321049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09254" name="Group 17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60027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5746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971849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1465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09255" name="Group 23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600200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057390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71771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4581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09256" name="Group 28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029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05748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971869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14678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257" name="Group 33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239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7429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810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4619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258" name="Group 33805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58" name="Arc 57"/>
              <p:cNvSpPr/>
              <p:nvPr/>
            </p:nvSpPr>
            <p:spPr>
              <a:xfrm rot="10800000">
                <a:off x="5486464" y="2400302"/>
                <a:ext cx="59688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0" name="Elbow Connector 59"/>
              <p:cNvCxnSpPr>
                <a:stCxn id="58" idx="0"/>
                <a:endCxn id="35" idx="0"/>
              </p:cNvCxnSpPr>
              <p:nvPr/>
            </p:nvCxnSpPr>
            <p:spPr>
              <a:xfrm>
                <a:off x="5784908" y="2933702"/>
                <a:ext cx="1066777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795" name="Straight Arrow Connector 33794"/>
            <p:cNvCxnSpPr>
              <a:endCxn id="19" idx="0"/>
            </p:cNvCxnSpPr>
            <p:nvPr/>
          </p:nvCxnSpPr>
          <p:spPr>
            <a:xfrm flipH="1">
              <a:off x="5518223" y="3705225"/>
              <a:ext cx="127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98" name="Arc 33797"/>
            <p:cNvSpPr/>
            <p:nvPr/>
          </p:nvSpPr>
          <p:spPr>
            <a:xfrm rot="5400000">
              <a:off x="2080561" y="3471073"/>
              <a:ext cx="419100" cy="392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3800" name="Elbow Connector 33799"/>
            <p:cNvCxnSpPr>
              <a:stCxn id="33798" idx="2"/>
              <a:endCxn id="48" idx="0"/>
            </p:cNvCxnSpPr>
            <p:nvPr/>
          </p:nvCxnSpPr>
          <p:spPr>
            <a:xfrm rot="10800000" flipV="1">
              <a:off x="1082843" y="3876675"/>
              <a:ext cx="120806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73" idx="2"/>
              <a:endCxn id="25" idx="0"/>
            </p:cNvCxnSpPr>
            <p:nvPr/>
          </p:nvCxnSpPr>
          <p:spPr>
            <a:xfrm rot="10800000" flipV="1">
              <a:off x="506593" y="3800475"/>
              <a:ext cx="1265210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c 72"/>
            <p:cNvSpPr/>
            <p:nvPr/>
          </p:nvSpPr>
          <p:spPr>
            <a:xfrm rot="5400000">
              <a:off x="1600353" y="3371855"/>
              <a:ext cx="342900" cy="51433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33808" name="Elbow Connector 33807"/>
            <p:cNvCxnSpPr>
              <a:endCxn id="30" idx="0"/>
            </p:cNvCxnSpPr>
            <p:nvPr/>
          </p:nvCxnSpPr>
          <p:spPr>
            <a:xfrm rot="5400000">
              <a:off x="4006938" y="4238630"/>
              <a:ext cx="1638300" cy="495289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265" name="Group 1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69817" y="4391024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012627" y="4391024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384198" y="4391024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27008" y="4391024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09266" name="Group 6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683491" y="4772025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26301" y="4772025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09286" name="Group 5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3629621" y="4772025"/>
                  <a:ext cx="457190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172431" y="4772025"/>
                  <a:ext cx="457190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53" name="Elbow Connector 52"/>
            <p:cNvCxnSpPr>
              <a:endCxn id="17" idx="0"/>
            </p:cNvCxnSpPr>
            <p:nvPr/>
          </p:nvCxnSpPr>
          <p:spPr>
            <a:xfrm rot="16200000" flipH="1">
              <a:off x="2673477" y="3937001"/>
              <a:ext cx="657225" cy="1174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268" name="Group 70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600311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057501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971882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514691" y="2286000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269" name="Group 54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499154" y="2514601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41964" y="2514601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9270" name="Group 80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498722" y="2514601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41532" y="2514601"/>
                <a:ext cx="457190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6" name="Arc 95"/>
            <p:cNvSpPr/>
            <p:nvPr/>
          </p:nvSpPr>
          <p:spPr>
            <a:xfrm rot="5400000">
              <a:off x="3341009" y="2569373"/>
              <a:ext cx="419100" cy="39210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97" name="Elbow Connector 96"/>
            <p:cNvCxnSpPr>
              <a:stCxn id="96" idx="2"/>
              <a:endCxn id="3" idx="0"/>
            </p:cNvCxnSpPr>
            <p:nvPr/>
          </p:nvCxnSpPr>
          <p:spPr>
            <a:xfrm rot="10800000" flipV="1">
              <a:off x="2257568" y="2974975"/>
              <a:ext cx="1293785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273" name="Group 100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102" name="Arc 101"/>
              <p:cNvSpPr/>
              <p:nvPr/>
            </p:nvSpPr>
            <p:spPr>
              <a:xfrm rot="10800000">
                <a:off x="5486501" y="2400303"/>
                <a:ext cx="59688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3" name="Elbow Connector 102"/>
              <p:cNvCxnSpPr>
                <a:stCxn id="102" idx="0"/>
                <a:endCxn id="11" idx="0"/>
              </p:cNvCxnSpPr>
              <p:nvPr/>
            </p:nvCxnSpPr>
            <p:spPr>
              <a:xfrm>
                <a:off x="5784945" y="2933703"/>
                <a:ext cx="793733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the B-Tree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3300" dirty="0"/>
              <a:t>In the 2-3-4 tree implementation, we made the </a:t>
            </a:r>
            <a:r>
              <a:rPr lang="en-US" sz="330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3300" dirty="0"/>
              <a:t> class a template, giving it </a:t>
            </a:r>
            <a:r>
              <a:rPr lang="en-US" sz="3300" dirty="0" smtClean="0"/>
              <a:t>the parameter </a:t>
            </a:r>
            <a:r>
              <a:rPr lang="en-US" sz="3300" dirty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sz="3300" dirty="0"/>
              <a:t> that represented the maximum number of children. We can use </a:t>
            </a:r>
            <a:r>
              <a:rPr lang="en-US" sz="3300" dirty="0" smtClean="0"/>
              <a:t>this same </a:t>
            </a:r>
            <a:r>
              <a:rPr lang="en-US" sz="3300" dirty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3300" dirty="0"/>
              <a:t> class in the </a:t>
            </a:r>
            <a:r>
              <a:rPr lang="en-US" sz="3300" dirty="0" err="1">
                <a:latin typeface="Courier New" pitchFamily="49" charset="0"/>
                <a:cs typeface="Courier New" pitchFamily="49" charset="0"/>
              </a:rPr>
              <a:t>B_Tree</a:t>
            </a:r>
            <a:r>
              <a:rPr lang="en-US" sz="3300" dirty="0"/>
              <a:t>, but now the template parameter applies to the </a:t>
            </a:r>
            <a:r>
              <a:rPr lang="en-US" sz="3300" dirty="0" smtClean="0"/>
              <a:t>whole class</a:t>
            </a:r>
            <a:r>
              <a:rPr lang="en-US" sz="3300" dirty="0"/>
              <a:t>. Thus we begin the declaration of the </a:t>
            </a:r>
            <a:r>
              <a:rPr lang="en-US" sz="3300" dirty="0" err="1">
                <a:latin typeface="Courier New" pitchFamily="49" charset="0"/>
                <a:cs typeface="Courier New" pitchFamily="49" charset="0"/>
              </a:rPr>
              <a:t>B_Tree</a:t>
            </a:r>
            <a:r>
              <a:rPr lang="en-US" sz="3300" dirty="0"/>
              <a:t> class as follows</a:t>
            </a:r>
            <a:r>
              <a:rPr lang="en-US" sz="3300" dirty="0" smtClean="0"/>
              <a:t>: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CAP&gt;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B_Tree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Inner Class</a:t>
            </a:r>
          </a:p>
          <a:p>
            <a:pPr marL="463550" indent="-46355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A Node represents a node in a B-tree. CAP 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represents the </a:t>
            </a:r>
            <a:r>
              <a:rPr lang="en-US" i="1" dirty="0" err="1">
                <a:latin typeface="Courier New" pitchFamily="49" charset="0"/>
                <a:cs typeface="Courier New" pitchFamily="49" charset="0"/>
              </a:rPr>
              <a:t>maxumum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 number of children. This class has no functions</a:t>
            </a:r>
            <a:r>
              <a:rPr lang="en-US" i="1" dirty="0" smtClean="0">
                <a:latin typeface="Courier New" pitchFamily="49" charset="0"/>
                <a:cs typeface="Courier New" pitchFamily="49" charset="0"/>
              </a:rPr>
              <a:t>; it </a:t>
            </a:r>
            <a:r>
              <a:rPr lang="en-US" i="1" dirty="0">
                <a:latin typeface="Courier New" pitchFamily="49" charset="0"/>
                <a:cs typeface="Courier New" pitchFamily="49" charset="0"/>
              </a:rPr>
              <a:t>is merely a container of private data.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Node {</a:t>
            </a:r>
          </a:p>
          <a:p>
            <a:pPr marL="46355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// Data Fields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i="1" dirty="0">
                <a:latin typeface="Courier New" pitchFamily="49" charset="0"/>
                <a:cs typeface="Courier New" pitchFamily="49" charset="0"/>
              </a:rPr>
              <a:t>/** The reference to the root. */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Node* root;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the B-Tree (cont.)</a:t>
            </a:r>
          </a:p>
        </p:txBody>
      </p:sp>
      <p:sp>
        <p:nvSpPr>
          <p:cNvPr id="311298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The definition of the Node class is the same as for Class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Two_Three_Four-Tree</a:t>
            </a:r>
            <a:r>
              <a:rPr lang="en-US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200" smtClean="0"/>
              <a:t> function is very similar to that for the 2-3 and 2-3-4 trees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It searches the current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2200" smtClean="0"/>
              <a:t> for the item until it reaches a leaf, and then inserts the item into that leaf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If the leaf is full, it is split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the 2-3 tree we described this process as a virtual insertion into the full leaf and then using the middle data value as the parent of the split-off node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This parent value was then inserted into the parent node during the return process of the recursion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In the 2-3-4 tree we avoided this complication by splitting a full node during the search process, thus the search process never terminated with a full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the B-Tree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If the maximum number of children is odd (and </a:t>
            </a:r>
            <a:r>
              <a:rPr lang="en-US" dirty="0" smtClean="0"/>
              <a:t>thus there is </a:t>
            </a:r>
            <a:r>
              <a:rPr lang="en-US" dirty="0"/>
              <a:t>an even number of data values), splitting on the way up the recursion </a:t>
            </a:r>
            <a:r>
              <a:rPr lang="en-US" dirty="0" smtClean="0"/>
              <a:t>chain results </a:t>
            </a:r>
            <a:r>
              <a:rPr lang="en-US" dirty="0"/>
              <a:t>in the split node and the split-off node having equal numbers of data </a:t>
            </a:r>
            <a:r>
              <a:rPr lang="en-US" dirty="0" smtClean="0"/>
              <a:t>values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If the split on the way down is applied to this case, the split node and split-off </a:t>
            </a:r>
            <a:r>
              <a:rPr lang="en-US" dirty="0" smtClean="0"/>
              <a:t>node can become unbalanced</a:t>
            </a:r>
            <a:r>
              <a:rPr lang="en-US" dirty="0"/>
              <a:t>, with one node having one less than half the values and </a:t>
            </a:r>
            <a:r>
              <a:rPr lang="en-US" dirty="0" smtClean="0"/>
              <a:t>the other </a:t>
            </a:r>
            <a:r>
              <a:rPr lang="en-US" dirty="0"/>
              <a:t>having one </a:t>
            </a:r>
            <a:r>
              <a:rPr lang="en-US" dirty="0" smtClean="0"/>
              <a:t>more </a:t>
            </a:r>
          </a:p>
          <a:p>
            <a:pPr eaLnBrk="1" hangingPunct="1">
              <a:defRPr/>
            </a:pPr>
            <a:r>
              <a:rPr lang="en-US" dirty="0" smtClean="0"/>
              <a:t>If </a:t>
            </a:r>
            <a:r>
              <a:rPr lang="en-US" dirty="0"/>
              <a:t>the number of children is even (and thus there are an </a:t>
            </a:r>
            <a:r>
              <a:rPr lang="en-US" dirty="0" smtClean="0"/>
              <a:t>odd number </a:t>
            </a:r>
            <a:r>
              <a:rPr lang="en-US" dirty="0"/>
              <a:t>of data values), splitting on the way down is simpler, since the center </a:t>
            </a:r>
            <a:r>
              <a:rPr lang="en-US" dirty="0" smtClean="0"/>
              <a:t>value is well-defined</a:t>
            </a:r>
            <a:r>
              <a:rPr lang="en-US" dirty="0"/>
              <a:t>, while after the virtual insertion there is a choice for the center </a:t>
            </a:r>
            <a:r>
              <a:rPr lang="en-US" dirty="0" smtClean="0"/>
              <a:t>value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However, the result has to be that either split node or the split-off node has </a:t>
            </a:r>
            <a:r>
              <a:rPr lang="en-US" dirty="0" smtClean="0"/>
              <a:t>one more </a:t>
            </a:r>
            <a:r>
              <a:rPr lang="en-US" dirty="0"/>
              <a:t>data value than the </a:t>
            </a:r>
            <a:r>
              <a:rPr lang="en-US" dirty="0" smtClean="0"/>
              <a:t>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Insertion into a B-Tree</a:t>
            </a:r>
            <a:endParaRPr lang="en-US" dirty="0"/>
          </a:p>
        </p:txBody>
      </p:sp>
      <p:sp>
        <p:nvSpPr>
          <p:cNvPr id="31334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800" smtClean="0"/>
              <a:t> the root is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Create a new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z="1800" smtClean="0"/>
              <a:t> that contains the inserted item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800" smtClean="0"/>
              <a:t> search the local root for the item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1800" smtClean="0"/>
              <a:t> the item is in the local root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	Return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false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else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	if</a:t>
            </a:r>
            <a:r>
              <a:rPr lang="en-US" sz="1800" smtClean="0"/>
              <a:t> the local root is a leaf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		if</a:t>
            </a:r>
            <a:r>
              <a:rPr lang="en-US" sz="1800" smtClean="0"/>
              <a:t> the local root is not full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			Insert the new item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			Return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800" smtClean="0"/>
              <a:t> as the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new_child</a:t>
            </a:r>
            <a:r>
              <a:rPr lang="en-US" sz="1800" smtClean="0"/>
              <a:t> 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800" smtClean="0"/>
              <a:t> to 				indicate successful insertion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		else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			Split the local root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800" smtClean="0"/>
              <a:t> 				Return the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new_parent</a:t>
            </a:r>
            <a:r>
              <a:rPr lang="en-US" sz="1800" smtClean="0"/>
              <a:t> and a pointer to the 				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new_child </a:t>
            </a:r>
            <a:r>
              <a:rPr lang="en-US" sz="1800" smtClean="0"/>
              <a:t>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800" smtClean="0"/>
              <a:t> to indicate successful 				insertion</a:t>
            </a:r>
          </a:p>
          <a:p>
            <a:pPr marL="514350" indent="-51435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	else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Algorithm for Insertion into a B-Tree (cont.)</a:t>
            </a:r>
            <a:endParaRPr lang="en-US" dirty="0"/>
          </a:p>
        </p:txBody>
      </p:sp>
      <p:sp>
        <p:nvSpPr>
          <p:cNvPr id="3143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15.</a:t>
            </a:r>
            <a:r>
              <a:rPr lang="en-US" sz="1800" dirty="0" smtClean="0"/>
              <a:t>	 		Recursively call the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1800" dirty="0" smtClean="0"/>
              <a:t> function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16.	 		if</a:t>
            </a:r>
            <a:r>
              <a:rPr lang="en-US" sz="1800" b="1" dirty="0" smtClean="0"/>
              <a:t> </a:t>
            </a:r>
            <a:r>
              <a:rPr lang="en-US" sz="1800" dirty="0" smtClean="0"/>
              <a:t>the returned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new_child</a:t>
            </a:r>
            <a:r>
              <a:rPr lang="en-US" sz="1800" dirty="0" smtClean="0"/>
              <a:t> is not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17.		 		if</a:t>
            </a:r>
            <a:r>
              <a:rPr lang="en-US" sz="1800" b="1" dirty="0" smtClean="0"/>
              <a:t> </a:t>
            </a:r>
            <a:r>
              <a:rPr lang="en-US" sz="1800" dirty="0" smtClean="0"/>
              <a:t>the local root is not full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18.</a:t>
            </a:r>
            <a:r>
              <a:rPr lang="en-US" sz="1800" dirty="0" smtClean="0"/>
              <a:t>			 		Insert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new_parent</a:t>
            </a:r>
            <a:r>
              <a:rPr lang="en-US" sz="1800" dirty="0" smtClean="0"/>
              <a:t> and 	a 					pointer to the</a:t>
            </a:r>
            <a:r>
              <a:rPr lang="en-US" sz="1800" dirty="0"/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new_child</a:t>
            </a:r>
            <a:r>
              <a:rPr lang="en-US" sz="1800" dirty="0" smtClean="0"/>
              <a:t> into the 					local root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19.</a:t>
            </a:r>
            <a:r>
              <a:rPr lang="en-US" sz="1800" dirty="0" smtClean="0"/>
              <a:t>					Return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1800" b="1" dirty="0" smtClean="0"/>
              <a:t> </a:t>
            </a:r>
            <a:r>
              <a:rPr lang="en-US" sz="1800" dirty="0" smtClean="0"/>
              <a:t>as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new_child</a:t>
            </a:r>
            <a:r>
              <a:rPr lang="en-US" sz="1800" dirty="0" smtClean="0"/>
              <a:t> 					and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800" b="1" dirty="0" smtClean="0"/>
              <a:t> </a:t>
            </a:r>
            <a:r>
              <a:rPr lang="en-US" sz="1800" dirty="0" smtClean="0"/>
              <a:t>to indicate 						successful insertion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20.				else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21.</a:t>
            </a:r>
            <a:r>
              <a:rPr lang="en-US" sz="1800" dirty="0" smtClean="0"/>
              <a:t>					Split the local root.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22.</a:t>
            </a:r>
            <a:r>
              <a:rPr lang="en-US" sz="1800" dirty="0" smtClean="0"/>
              <a:t>					Return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new_parent</a:t>
            </a:r>
            <a:r>
              <a:rPr lang="en-US" sz="1800" dirty="0" smtClean="0"/>
              <a:t> and a 					pointer to the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new_child</a:t>
            </a:r>
            <a:r>
              <a:rPr lang="en-US" sz="1800" dirty="0" smtClean="0"/>
              <a:t> and 		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sz="1800" b="1" dirty="0" smtClean="0"/>
              <a:t> </a:t>
            </a:r>
            <a:r>
              <a:rPr lang="en-US" sz="1800" dirty="0" smtClean="0"/>
              <a:t>to indicate successful 						insertion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23.			else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24.</a:t>
            </a:r>
            <a:r>
              <a:rPr lang="en-US" sz="1800" dirty="0" smtClean="0"/>
              <a:t>				Return the success/fail indicator for				 	the insertion.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Code for 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Function</a:t>
            </a:r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524000"/>
            <a:ext cx="40862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split_node</a:t>
            </a:r>
            <a:r>
              <a:rPr lang="en-US" smtClean="0"/>
              <a:t> Function</a:t>
            </a:r>
          </a:p>
        </p:txBody>
      </p:sp>
      <p:pic>
        <p:nvPicPr>
          <p:cNvPr id="316418" name="Picture 2" descr="C:\Documents and Settings\Administrator\My Documents\Koffman\PPTs\JPEGS\JWCL233_Koffman JPG files\ch09\w030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8693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0800"/>
            <a:ext cx="873283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split_node</a:t>
            </a:r>
            <a:r>
              <a:rPr lang="en-US" smtClean="0"/>
              <a:t> Function (cont.)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24013"/>
            <a:ext cx="340042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14875"/>
            <a:ext cx="33242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</a:t>
            </a:r>
          </a:p>
        </p:txBody>
      </p:sp>
      <p:sp>
        <p:nvSpPr>
          <p:cNvPr id="3184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Removing an item is a generalization of removing an item from a 2-3 tree</a:t>
            </a:r>
          </a:p>
          <a:p>
            <a:pPr eaLnBrk="1" hangingPunct="1"/>
            <a:r>
              <a:rPr lang="en-US" smtClean="0"/>
              <a:t>The simplest removal is deletion from a leaf</a:t>
            </a:r>
          </a:p>
          <a:p>
            <a:pPr eaLnBrk="1" hangingPunct="1"/>
            <a:r>
              <a:rPr lang="en-US" smtClean="0"/>
              <a:t>When an item is removed from an interior node, it must be replaced by its inorder predecessor (or successor) in a leaf</a:t>
            </a:r>
          </a:p>
          <a:p>
            <a:pPr eaLnBrk="1" hangingPunct="1"/>
            <a:r>
              <a:rPr lang="en-US" smtClean="0"/>
              <a:t>If removing an item from a leaf results in the leaf being less than half full, redistribution needs to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Self-Balancing Search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The performance of a binary search tree is proportional to the </a:t>
            </a:r>
            <a:r>
              <a:rPr lang="en-US" i="1" dirty="0" smtClean="0"/>
              <a:t>height of the tree </a:t>
            </a:r>
            <a:r>
              <a:rPr lang="en-US" dirty="0" smtClean="0"/>
              <a:t>or</a:t>
            </a:r>
            <a:r>
              <a:rPr lang="en-US" i="1" dirty="0" smtClean="0"/>
              <a:t> </a:t>
            </a:r>
            <a:r>
              <a:rPr lang="en-US" dirty="0" smtClean="0"/>
              <a:t>the maximum number </a:t>
            </a:r>
            <a:r>
              <a:rPr lang="en-US" dirty="0"/>
              <a:t>of nodes along a path from the root to a </a:t>
            </a:r>
            <a:r>
              <a:rPr lang="en-US" dirty="0" smtClean="0"/>
              <a:t>leaf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full binary tree of height </a:t>
            </a:r>
            <a:r>
              <a:rPr lang="en-US" i="1" dirty="0" smtClean="0"/>
              <a:t>k</a:t>
            </a:r>
            <a:r>
              <a:rPr lang="en-US" dirty="0" smtClean="0"/>
              <a:t> can hold 2</a:t>
            </a:r>
            <a:r>
              <a:rPr lang="en-US" i="1" baseline="30000" dirty="0" smtClean="0"/>
              <a:t>k</a:t>
            </a:r>
            <a:r>
              <a:rPr lang="en-US" dirty="0" smtClean="0"/>
              <a:t> -1 items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a binary search tree is full and contains </a:t>
            </a:r>
            <a:r>
              <a:rPr lang="en-US" i="1" dirty="0" smtClean="0"/>
              <a:t>n</a:t>
            </a:r>
            <a:r>
              <a:rPr lang="en-US" dirty="0" smtClean="0"/>
              <a:t> items, the expected performance is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However, if a binary tree is not full, the actual performance is worse than expected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To solve this problem, we introduce </a:t>
            </a:r>
            <a:r>
              <a:rPr lang="en-US" i="1" dirty="0" smtClean="0"/>
              <a:t>self-balancing</a:t>
            </a:r>
            <a:r>
              <a:rPr lang="en-US" dirty="0" smtClean="0"/>
              <a:t> trees to achieve a balance so that the heights of the right and left subtrees are equal or nearly equal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also look non-binary search trees: </a:t>
            </a:r>
            <a:r>
              <a:rPr lang="en-US" dirty="0"/>
              <a:t>the B-tree and its specializations, the 2-3 and 2-3-4 </a:t>
            </a:r>
            <a:r>
              <a:rPr lang="en-US" dirty="0" smtClean="0"/>
              <a:t>trees, and the B+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7" idx="1"/>
          </p:cNvCxnSpPr>
          <p:nvPr/>
        </p:nvCxnSpPr>
        <p:spPr>
          <a:xfrm>
            <a:off x="3359150" y="3187700"/>
            <a:ext cx="395288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5067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7" name="Oval 16"/>
          <p:cNvSpPr/>
          <p:nvPr/>
        </p:nvSpPr>
        <p:spPr>
          <a:xfrm>
            <a:off x="3665538" y="3810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5069" name="Group 14"/>
          <p:cNvGrpSpPr>
            <a:grpSpLocks/>
          </p:cNvGrpSpPr>
          <p:nvPr/>
        </p:nvGrpSpPr>
        <p:grpSpPr bwMode="auto">
          <a:xfrm>
            <a:off x="3186113" y="4419600"/>
            <a:ext cx="533400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080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L</a:t>
              </a:r>
            </a:p>
          </p:txBody>
        </p:sp>
      </p:grpSp>
      <p:grpSp>
        <p:nvGrpSpPr>
          <p:cNvPr id="45070" name="Group 9"/>
          <p:cNvGrpSpPr>
            <a:grpSpLocks/>
          </p:cNvGrpSpPr>
          <p:nvPr/>
        </p:nvGrpSpPr>
        <p:grpSpPr bwMode="auto">
          <a:xfrm>
            <a:off x="4164013" y="4410075"/>
            <a:ext cx="639762" cy="1257300"/>
            <a:chOff x="3080294" y="4675529"/>
            <a:chExt cx="639368" cy="1257300"/>
          </a:xfrm>
        </p:grpSpPr>
        <p:grpSp>
          <p:nvGrpSpPr>
            <p:cNvPr id="45075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90023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99601" y="3352800"/>
                <a:ext cx="610220" cy="1218656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5076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R</a:t>
              </a:r>
            </a:p>
          </p:txBody>
        </p:sp>
      </p:grpSp>
      <p:cxnSp>
        <p:nvCxnSpPr>
          <p:cNvPr id="27" name="Straight Connector 26"/>
          <p:cNvCxnSpPr>
            <a:stCxn id="17" idx="6"/>
            <a:endCxn id="12" idx="0"/>
          </p:cNvCxnSpPr>
          <p:nvPr/>
        </p:nvCxnSpPr>
        <p:spPr>
          <a:xfrm>
            <a:off x="4275138" y="4114800"/>
            <a:ext cx="200025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2"/>
            <a:endCxn id="25" idx="0"/>
          </p:cNvCxnSpPr>
          <p:nvPr/>
        </p:nvCxnSpPr>
        <p:spPr>
          <a:xfrm flipH="1">
            <a:off x="3376613" y="4114800"/>
            <a:ext cx="288925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78450" y="4343400"/>
            <a:ext cx="315595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In the previous example, an item was inserted in b</a:t>
            </a:r>
            <a:r>
              <a:rPr lang="en-US" baseline="-25000" dirty="0">
                <a:solidFill>
                  <a:prstClr val="white"/>
                </a:solidFill>
              </a:rPr>
              <a:t>L. 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We now show the steps </a:t>
            </a:r>
            <a:r>
              <a:rPr lang="en-US" dirty="0" smtClean="0">
                <a:solidFill>
                  <a:prstClr val="white"/>
                </a:solidFill>
              </a:rPr>
              <a:t>when </a:t>
            </a:r>
            <a:r>
              <a:rPr lang="en-US" dirty="0">
                <a:solidFill>
                  <a:prstClr val="white"/>
                </a:solidFill>
              </a:rPr>
              <a:t>an item i</a:t>
            </a:r>
            <a:r>
              <a:rPr lang="en-US" dirty="0" smtClean="0">
                <a:solidFill>
                  <a:prstClr val="white"/>
                </a:solidFill>
              </a:rPr>
              <a:t>s </a:t>
            </a:r>
            <a:r>
              <a:rPr lang="en-US" dirty="0">
                <a:solidFill>
                  <a:prstClr val="white"/>
                </a:solidFill>
              </a:rPr>
              <a:t>inserted into b</a:t>
            </a:r>
            <a:r>
              <a:rPr lang="en-US" baseline="-25000" dirty="0">
                <a:solidFill>
                  <a:prstClr val="white"/>
                </a:solidFill>
              </a:rPr>
              <a:t>R</a:t>
            </a:r>
            <a:r>
              <a:rPr lang="en-US" dirty="0">
                <a:solidFill>
                  <a:prstClr val="white"/>
                </a:solidFill>
              </a:rPr>
              <a:t> instead</a:t>
            </a:r>
            <a:endParaRPr lang="en-US" baseline="-25000" dirty="0">
              <a:solidFill>
                <a:prstClr val="white"/>
              </a:solidFill>
            </a:endParaRPr>
          </a:p>
        </p:txBody>
      </p:sp>
      <p:sp>
        <p:nvSpPr>
          <p:cNvPr id="45074" name="Rectangle 31"/>
          <p:cNvSpPr>
            <a:spLocks noChangeArrowheads="1"/>
          </p:cNvSpPr>
          <p:nvPr/>
        </p:nvSpPr>
        <p:spPr bwMode="auto">
          <a:xfrm>
            <a:off x="4310063" y="3922713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19490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19494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19495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19496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19497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498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499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506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19507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19527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509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510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9511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514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0514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0520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40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0521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0522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0523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524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525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532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0533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20553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535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536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0537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0540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40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42175" y="3062288"/>
            <a:ext cx="1403350" cy="7381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Replace 40 with its inorder predecessor</a:t>
            </a:r>
          </a:p>
        </p:txBody>
      </p:sp>
      <p:sp>
        <p:nvSpPr>
          <p:cNvPr id="69" name="Right Arrow 68"/>
          <p:cNvSpPr/>
          <p:nvPr/>
        </p:nvSpPr>
        <p:spPr>
          <a:xfrm rot="8078001">
            <a:off x="6816725" y="3398838"/>
            <a:ext cx="49212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1538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1542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1543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1544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1545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546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547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1554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1555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21575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1557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558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1559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1562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2562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2565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2566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2567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2568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569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570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577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2578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22598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580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581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2582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2585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3586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3590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3591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3592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3593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3594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3595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602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3603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18</a:t>
                </a:r>
              </a:p>
            </p:txBody>
          </p:sp>
          <p:grpSp>
            <p:nvGrpSpPr>
              <p:cNvPr id="323623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605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3606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3607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610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4610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4616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4617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4618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4619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4620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4621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628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4629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grpSp>
            <p:nvGrpSpPr>
              <p:cNvPr id="324649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631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4632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4633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4636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06675" y="4784725"/>
            <a:ext cx="1403350" cy="11699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Only one item is left in the node, which violates a property of the B-tree</a:t>
            </a:r>
          </a:p>
        </p:txBody>
      </p:sp>
      <p:sp>
        <p:nvSpPr>
          <p:cNvPr id="70" name="Right Arrow 69"/>
          <p:cNvSpPr/>
          <p:nvPr/>
        </p:nvSpPr>
        <p:spPr>
          <a:xfrm rot="16200000">
            <a:off x="2987675" y="4338638"/>
            <a:ext cx="49212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6658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  <p:grpSp>
          <p:nvGrpSpPr>
            <p:cNvPr id="326664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6665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6666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6667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6668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6669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676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p:grpSp>
        <p:grpSp>
          <p:nvGrpSpPr>
            <p:cNvPr id="326677" name="Group 20"/>
            <p:cNvGrpSpPr>
              <a:grpSpLocks/>
            </p:cNvGrpSpPr>
            <p:nvPr/>
          </p:nvGrpSpPr>
          <p:grpSpPr bwMode="auto">
            <a:xfrm>
              <a:off x="2832100" y="4324348"/>
              <a:ext cx="1828800" cy="381000"/>
              <a:chOff x="2226171" y="4772024"/>
              <a:chExt cx="1828800" cy="3810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684044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226770" y="4772025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grpSp>
            <p:nvGrpSpPr>
              <p:cNvPr id="326697" name="Group 40"/>
              <p:cNvGrpSpPr>
                <a:grpSpLocks/>
              </p:cNvGrpSpPr>
              <p:nvPr/>
            </p:nvGrpSpPr>
            <p:grpSpPr bwMode="auto">
              <a:xfrm>
                <a:off x="3140571" y="4772024"/>
                <a:ext cx="914400" cy="381000"/>
                <a:chOff x="3172321" y="4772024"/>
                <a:chExt cx="914400" cy="3810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3630342" y="4772025"/>
                  <a:ext cx="455686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173068" y="4772025"/>
                  <a:ext cx="457274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solidFill>
                        <a:prstClr val="black"/>
                      </a:solidFill>
                    </a:rPr>
                    <a:t> </a:t>
                  </a:r>
                </a:p>
              </p:txBody>
            </p:sp>
          </p:grpSp>
        </p:grpSp>
        <p:cxnSp>
          <p:nvCxnSpPr>
            <p:cNvPr id="22" name="Elbow Connector 21"/>
            <p:cNvCxnSpPr>
              <a:endCxn id="40" idx="0"/>
            </p:cNvCxnSpPr>
            <p:nvPr/>
          </p:nvCxnSpPr>
          <p:spPr>
            <a:xfrm rot="16200000" flipH="1">
              <a:off x="2673976" y="3936990"/>
              <a:ext cx="657225" cy="11749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679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6680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6681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684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606675" y="4784725"/>
            <a:ext cx="1403350" cy="738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We merge it and its parent with its sibling</a:t>
            </a:r>
          </a:p>
        </p:txBody>
      </p:sp>
      <p:sp>
        <p:nvSpPr>
          <p:cNvPr id="70" name="Right Arrow 69"/>
          <p:cNvSpPr/>
          <p:nvPr/>
        </p:nvSpPr>
        <p:spPr>
          <a:xfrm rot="16200000">
            <a:off x="2987675" y="4338638"/>
            <a:ext cx="492125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7682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27686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7687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7688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7689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7690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7691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698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17</a:t>
                </a:r>
              </a:p>
            </p:txBody>
          </p:sp>
        </p:grpSp>
        <p:grpSp>
          <p:nvGrpSpPr>
            <p:cNvPr id="327699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7700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7701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704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8706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28712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8713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8714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8715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716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717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724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17</a:t>
                </a:r>
              </a:p>
            </p:txBody>
          </p:sp>
        </p:grpSp>
        <p:grpSp>
          <p:nvGrpSpPr>
            <p:cNvPr id="328725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726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8727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730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94025" y="3565525"/>
            <a:ext cx="14033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This node now has only 1 item</a:t>
            </a:r>
          </a:p>
        </p:txBody>
      </p:sp>
      <p:sp>
        <p:nvSpPr>
          <p:cNvPr id="72" name="Right Arrow 71"/>
          <p:cNvSpPr/>
          <p:nvPr/>
        </p:nvSpPr>
        <p:spPr>
          <a:xfrm rot="13885637">
            <a:off x="2656681" y="3259932"/>
            <a:ext cx="490537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grpSp>
        <p:nvGrpSpPr>
          <p:cNvPr id="329730" name="Group 4"/>
          <p:cNvGrpSpPr>
            <a:grpSpLocks/>
          </p:cNvGrpSpPr>
          <p:nvPr/>
        </p:nvGrpSpPr>
        <p:grpSpPr bwMode="auto">
          <a:xfrm>
            <a:off x="244475" y="1811338"/>
            <a:ext cx="8667750" cy="3324225"/>
            <a:chOff x="277998" y="2362200"/>
            <a:chExt cx="8669151" cy="3324224"/>
          </a:xfrm>
        </p:grpSpPr>
        <p:sp>
          <p:nvSpPr>
            <p:cNvPr id="6" name="Rectangle 5"/>
            <p:cNvSpPr/>
            <p:nvPr/>
          </p:nvSpPr>
          <p:spPr>
            <a:xfrm>
              <a:off x="2029294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6568" y="3324225"/>
              <a:ext cx="457274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29736" name="Group 7"/>
            <p:cNvGrpSpPr>
              <a:grpSpLocks/>
            </p:cNvGrpSpPr>
            <p:nvPr/>
          </p:nvGrpSpPr>
          <p:grpSpPr bwMode="auto">
            <a:xfrm>
              <a:off x="5073650" y="3324224"/>
              <a:ext cx="908049" cy="381000"/>
              <a:chOff x="5105400" y="3321048"/>
              <a:chExt cx="908049" cy="381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555696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39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04773" y="3321049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30</a:t>
                </a:r>
              </a:p>
            </p:txBody>
          </p:sp>
        </p:grpSp>
        <p:grpSp>
          <p:nvGrpSpPr>
            <p:cNvPr id="329737" name="Group 8"/>
            <p:cNvGrpSpPr>
              <a:grpSpLocks/>
            </p:cNvGrpSpPr>
            <p:nvPr/>
          </p:nvGrpSpPr>
          <p:grpSpPr bwMode="auto">
            <a:xfrm>
              <a:off x="5289549" y="4314824"/>
              <a:ext cx="1828800" cy="381000"/>
              <a:chOff x="1600200" y="2286000"/>
              <a:chExt cx="1828800" cy="381000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1599609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32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056883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35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7143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1415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38</a:t>
                </a:r>
              </a:p>
            </p:txBody>
          </p:sp>
        </p:grpSp>
        <p:grpSp>
          <p:nvGrpSpPr>
            <p:cNvPr id="329738" name="Group 9"/>
            <p:cNvGrpSpPr>
              <a:grpSpLocks/>
            </p:cNvGrpSpPr>
            <p:nvPr/>
          </p:nvGrpSpPr>
          <p:grpSpPr bwMode="auto">
            <a:xfrm>
              <a:off x="277998" y="5305424"/>
              <a:ext cx="1828800" cy="381000"/>
              <a:chOff x="1600200" y="2286000"/>
              <a:chExt cx="1828800" cy="3810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60020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05747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7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97202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74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8</a:t>
                </a:r>
              </a:p>
            </p:txBody>
          </p:sp>
        </p:grpSp>
        <p:grpSp>
          <p:nvGrpSpPr>
            <p:cNvPr id="329739" name="Group 10"/>
            <p:cNvGrpSpPr>
              <a:grpSpLocks/>
            </p:cNvGrpSpPr>
            <p:nvPr/>
          </p:nvGrpSpPr>
          <p:grpSpPr bwMode="auto">
            <a:xfrm>
              <a:off x="4349750" y="5305424"/>
              <a:ext cx="1828800" cy="381000"/>
              <a:chOff x="1600200" y="2286000"/>
              <a:chExt cx="1828800" cy="3810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59945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26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056730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27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9712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140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9740" name="Group 11"/>
            <p:cNvGrpSpPr>
              <a:grpSpLocks/>
            </p:cNvGrpSpPr>
            <p:nvPr/>
          </p:nvGrpSpPr>
          <p:grpSpPr bwMode="auto">
            <a:xfrm>
              <a:off x="7118349" y="5305424"/>
              <a:ext cx="1828800" cy="381000"/>
              <a:chOff x="1600200" y="2286000"/>
              <a:chExt cx="1828800" cy="3810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599904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42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057178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46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726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514452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9741" name="Group 12"/>
            <p:cNvGrpSpPr>
              <a:grpSpLocks/>
            </p:cNvGrpSpPr>
            <p:nvPr/>
          </p:nvGrpSpPr>
          <p:grpSpPr bwMode="auto">
            <a:xfrm>
              <a:off x="5981699" y="3473448"/>
              <a:ext cx="1365250" cy="1831976"/>
              <a:chOff x="5486400" y="2400300"/>
              <a:chExt cx="1365250" cy="1831976"/>
            </a:xfrm>
          </p:grpSpPr>
          <p:sp>
            <p:nvSpPr>
              <p:cNvPr id="48" name="Arc 47"/>
              <p:cNvSpPr/>
              <p:nvPr/>
            </p:nvSpPr>
            <p:spPr>
              <a:xfrm rot="10800000">
                <a:off x="5485921" y="2400302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9" name="Elbow Connector 48"/>
              <p:cNvCxnSpPr>
                <a:stCxn id="48" idx="0"/>
                <a:endCxn id="50" idx="0"/>
              </p:cNvCxnSpPr>
              <p:nvPr/>
            </p:nvCxnSpPr>
            <p:spPr>
              <a:xfrm>
                <a:off x="5784419" y="2933702"/>
                <a:ext cx="1066973" cy="1298574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/>
            <p:cNvCxnSpPr>
              <a:endCxn id="62" idx="0"/>
            </p:cNvCxnSpPr>
            <p:nvPr/>
          </p:nvCxnSpPr>
          <p:spPr>
            <a:xfrm flipH="1">
              <a:off x="5517595" y="3705225"/>
              <a:ext cx="12702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 rot="5400000">
              <a:off x="2080930" y="34710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2"/>
              <a:endCxn id="45" idx="0"/>
            </p:cNvCxnSpPr>
            <p:nvPr/>
          </p:nvCxnSpPr>
          <p:spPr>
            <a:xfrm rot="10800000" flipV="1">
              <a:off x="1082991" y="3876675"/>
              <a:ext cx="1208282" cy="4381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8" idx="2"/>
              <a:endCxn id="58" idx="0"/>
            </p:cNvCxnSpPr>
            <p:nvPr/>
          </p:nvCxnSpPr>
          <p:spPr>
            <a:xfrm rot="10800000" flipV="1">
              <a:off x="506635" y="3800475"/>
              <a:ext cx="1265443" cy="15049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17"/>
            <p:cNvSpPr/>
            <p:nvPr/>
          </p:nvSpPr>
          <p:spPr>
            <a:xfrm rot="5400000">
              <a:off x="1600628" y="3371808"/>
              <a:ext cx="342900" cy="514433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Elbow Connector 18"/>
            <p:cNvCxnSpPr>
              <a:endCxn id="54" idx="0"/>
            </p:cNvCxnSpPr>
            <p:nvPr/>
          </p:nvCxnSpPr>
          <p:spPr>
            <a:xfrm rot="5400000">
              <a:off x="4006183" y="4238584"/>
              <a:ext cx="1638300" cy="495380"/>
            </a:xfrm>
            <a:prstGeom prst="bentConnector3">
              <a:avLst>
                <a:gd name="adj1" fmla="val 7170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748" name="Group 19"/>
            <p:cNvGrpSpPr>
              <a:grpSpLocks/>
            </p:cNvGrpSpPr>
            <p:nvPr/>
          </p:nvGrpSpPr>
          <p:grpSpPr bwMode="auto">
            <a:xfrm>
              <a:off x="854571" y="4314824"/>
              <a:ext cx="1828800" cy="381000"/>
              <a:chOff x="2012950" y="4391024"/>
              <a:chExt cx="1828800" cy="3810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470007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15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012733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13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384555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20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7281" y="4391024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17</a:t>
                </a:r>
              </a:p>
            </p:txBody>
          </p:sp>
        </p:grpSp>
        <p:grpSp>
          <p:nvGrpSpPr>
            <p:cNvPr id="329749" name="Group 22"/>
            <p:cNvGrpSpPr>
              <a:grpSpLocks/>
            </p:cNvGrpSpPr>
            <p:nvPr/>
          </p:nvGrpSpPr>
          <p:grpSpPr bwMode="auto">
            <a:xfrm>
              <a:off x="3746500" y="2362200"/>
              <a:ext cx="1828800" cy="381000"/>
              <a:chOff x="1600200" y="2286000"/>
              <a:chExt cx="1828800" cy="3810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600947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22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05822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971181" y="2286000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515495" y="2286000"/>
                <a:ext cx="455686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9750" name="Group 23"/>
            <p:cNvGrpSpPr>
              <a:grpSpLocks/>
            </p:cNvGrpSpPr>
            <p:nvPr/>
          </p:nvGrpSpPr>
          <p:grpSpPr bwMode="auto">
            <a:xfrm>
              <a:off x="5981699" y="3324224"/>
              <a:ext cx="914400" cy="381000"/>
              <a:chOff x="5041900" y="2514600"/>
              <a:chExt cx="914400" cy="3810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4986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0414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29751" name="Group 24"/>
            <p:cNvGrpSpPr>
              <a:grpSpLocks/>
            </p:cNvGrpSpPr>
            <p:nvPr/>
          </p:nvGrpSpPr>
          <p:grpSpPr bwMode="auto">
            <a:xfrm>
              <a:off x="2943721" y="3324224"/>
              <a:ext cx="914400" cy="381000"/>
              <a:chOff x="5041900" y="2514600"/>
              <a:chExt cx="914400" cy="381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99295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042021" y="2514601"/>
                <a:ext cx="457274" cy="381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Arc 25"/>
            <p:cNvSpPr/>
            <p:nvPr/>
          </p:nvSpPr>
          <p:spPr>
            <a:xfrm rot="5400000">
              <a:off x="3341609" y="2569336"/>
              <a:ext cx="419100" cy="39217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Elbow Connector 26"/>
            <p:cNvCxnSpPr>
              <a:stCxn id="26" idx="2"/>
              <a:endCxn id="6" idx="0"/>
            </p:cNvCxnSpPr>
            <p:nvPr/>
          </p:nvCxnSpPr>
          <p:spPr>
            <a:xfrm rot="10800000" flipV="1">
              <a:off x="2257931" y="2974975"/>
              <a:ext cx="1292434" cy="34925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9754" name="Group 27"/>
            <p:cNvGrpSpPr>
              <a:grpSpLocks/>
            </p:cNvGrpSpPr>
            <p:nvPr/>
          </p:nvGrpSpPr>
          <p:grpSpPr bwMode="auto">
            <a:xfrm>
              <a:off x="4210050" y="2492372"/>
              <a:ext cx="1092200" cy="831852"/>
              <a:chOff x="5486400" y="2400300"/>
              <a:chExt cx="1092200" cy="831852"/>
            </a:xfrm>
          </p:grpSpPr>
          <p:sp>
            <p:nvSpPr>
              <p:cNvPr id="29" name="Arc 28"/>
              <p:cNvSpPr/>
              <p:nvPr/>
            </p:nvSpPr>
            <p:spPr>
              <a:xfrm rot="10800000">
                <a:off x="5485633" y="2400303"/>
                <a:ext cx="596997" cy="533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0" name="Elbow Connector 29"/>
              <p:cNvCxnSpPr>
                <a:stCxn id="29" idx="0"/>
                <a:endCxn id="67" idx="0"/>
              </p:cNvCxnSpPr>
              <p:nvPr/>
            </p:nvCxnSpPr>
            <p:spPr>
              <a:xfrm>
                <a:off x="5784131" y="2933703"/>
                <a:ext cx="793879" cy="298450"/>
              </a:xfrm>
              <a:prstGeom prst="bent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94025" y="3565525"/>
            <a:ext cx="1403350" cy="739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We merge it with its parent and its sibling</a:t>
            </a:r>
          </a:p>
        </p:txBody>
      </p:sp>
      <p:sp>
        <p:nvSpPr>
          <p:cNvPr id="72" name="Right Arrow 71"/>
          <p:cNvSpPr/>
          <p:nvPr/>
        </p:nvSpPr>
        <p:spPr>
          <a:xfrm rot="13885637">
            <a:off x="2656681" y="3259932"/>
            <a:ext cx="490537" cy="2667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26670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838450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008188" y="39243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3"/>
            <a:endCxn id="9" idx="7"/>
          </p:cNvCxnSpPr>
          <p:nvPr/>
        </p:nvCxnSpPr>
        <p:spPr>
          <a:xfrm flipH="1">
            <a:off x="3359150" y="2273300"/>
            <a:ext cx="1022350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5"/>
            <a:endCxn id="17" idx="1"/>
          </p:cNvCxnSpPr>
          <p:nvPr/>
        </p:nvCxnSpPr>
        <p:spPr>
          <a:xfrm>
            <a:off x="3359150" y="3187700"/>
            <a:ext cx="395288" cy="71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312988" y="3187700"/>
            <a:ext cx="614362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6091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7" name="Oval 16"/>
          <p:cNvSpPr/>
          <p:nvPr/>
        </p:nvSpPr>
        <p:spPr>
          <a:xfrm>
            <a:off x="3665538" y="3810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6093" name="Group 14"/>
          <p:cNvGrpSpPr>
            <a:grpSpLocks/>
          </p:cNvGrpSpPr>
          <p:nvPr/>
        </p:nvGrpSpPr>
        <p:grpSpPr bwMode="auto">
          <a:xfrm>
            <a:off x="3186113" y="4419600"/>
            <a:ext cx="533400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104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L</a:t>
              </a:r>
            </a:p>
          </p:txBody>
        </p:sp>
      </p:grpSp>
      <p:grpSp>
        <p:nvGrpSpPr>
          <p:cNvPr id="46094" name="Group 9"/>
          <p:cNvGrpSpPr>
            <a:grpSpLocks/>
          </p:cNvGrpSpPr>
          <p:nvPr/>
        </p:nvGrpSpPr>
        <p:grpSpPr bwMode="auto">
          <a:xfrm>
            <a:off x="4164013" y="4410075"/>
            <a:ext cx="639762" cy="1257300"/>
            <a:chOff x="3080294" y="4675529"/>
            <a:chExt cx="639368" cy="1257300"/>
          </a:xfrm>
        </p:grpSpPr>
        <p:grpSp>
          <p:nvGrpSpPr>
            <p:cNvPr id="46099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90023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99601" y="3352800"/>
                <a:ext cx="610220" cy="1218656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100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R</a:t>
              </a:r>
            </a:p>
          </p:txBody>
        </p:sp>
      </p:grpSp>
      <p:cxnSp>
        <p:nvCxnSpPr>
          <p:cNvPr id="27" name="Straight Connector 26"/>
          <p:cNvCxnSpPr>
            <a:stCxn id="17" idx="6"/>
            <a:endCxn id="12" idx="0"/>
          </p:cNvCxnSpPr>
          <p:nvPr/>
        </p:nvCxnSpPr>
        <p:spPr>
          <a:xfrm>
            <a:off x="4275138" y="4114800"/>
            <a:ext cx="200025" cy="295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7" idx="2"/>
            <a:endCxn id="25" idx="0"/>
          </p:cNvCxnSpPr>
          <p:nvPr/>
        </p:nvCxnSpPr>
        <p:spPr>
          <a:xfrm flipH="1">
            <a:off x="3376613" y="4114800"/>
            <a:ext cx="288925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378450" y="4343400"/>
            <a:ext cx="315595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Rotate the left subtree left</a:t>
            </a:r>
            <a:endParaRPr lang="en-US" baseline="-25000" dirty="0">
              <a:solidFill>
                <a:prstClr val="white"/>
              </a:solidFill>
            </a:endParaRPr>
          </a:p>
        </p:txBody>
      </p:sp>
      <p:sp>
        <p:nvSpPr>
          <p:cNvPr id="46098" name="Rectangle 31"/>
          <p:cNvSpPr>
            <a:spLocks noChangeArrowheads="1"/>
          </p:cNvSpPr>
          <p:nvPr/>
        </p:nvSpPr>
        <p:spPr bwMode="auto">
          <a:xfrm>
            <a:off x="4310063" y="3922713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4325" y="277336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grpSp>
        <p:nvGrpSpPr>
          <p:cNvPr id="330755" name="Group 7"/>
          <p:cNvGrpSpPr>
            <a:grpSpLocks/>
          </p:cNvGrpSpPr>
          <p:nvPr/>
        </p:nvGrpSpPr>
        <p:grpSpPr bwMode="auto">
          <a:xfrm>
            <a:off x="5038725" y="2773363"/>
            <a:ext cx="908050" cy="381000"/>
            <a:chOff x="5105400" y="3321048"/>
            <a:chExt cx="908049" cy="381000"/>
          </a:xfrm>
        </p:grpSpPr>
        <p:sp>
          <p:nvSpPr>
            <p:cNvPr id="66" name="Rectangle 65"/>
            <p:cNvSpPr/>
            <p:nvPr/>
          </p:nvSpPr>
          <p:spPr>
            <a:xfrm>
              <a:off x="555625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39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540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30</a:t>
              </a:r>
            </a:p>
          </p:txBody>
        </p:sp>
      </p:grpSp>
      <p:grpSp>
        <p:nvGrpSpPr>
          <p:cNvPr id="330756" name="Group 8"/>
          <p:cNvGrpSpPr>
            <a:grpSpLocks/>
          </p:cNvGrpSpPr>
          <p:nvPr/>
        </p:nvGrpSpPr>
        <p:grpSpPr bwMode="auto">
          <a:xfrm>
            <a:off x="5254625" y="3763963"/>
            <a:ext cx="1828800" cy="381000"/>
            <a:chOff x="1600200" y="2286000"/>
            <a:chExt cx="1828800" cy="381000"/>
          </a:xfrm>
        </p:grpSpPr>
        <p:sp>
          <p:nvSpPr>
            <p:cNvPr id="62" name="Rectangle 61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32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38</a:t>
              </a:r>
            </a:p>
          </p:txBody>
        </p:sp>
      </p:grpSp>
      <p:grpSp>
        <p:nvGrpSpPr>
          <p:cNvPr id="330757" name="Group 9"/>
          <p:cNvGrpSpPr>
            <a:grpSpLocks/>
          </p:cNvGrpSpPr>
          <p:nvPr/>
        </p:nvGrpSpPr>
        <p:grpSpPr bwMode="auto">
          <a:xfrm>
            <a:off x="1470025" y="4754563"/>
            <a:ext cx="1828800" cy="381000"/>
            <a:chOff x="1600200" y="2286000"/>
            <a:chExt cx="1828800" cy="381000"/>
          </a:xfrm>
        </p:grpSpPr>
        <p:sp>
          <p:nvSpPr>
            <p:cNvPr id="58" name="Rectangle 57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30758" name="Group 10"/>
          <p:cNvGrpSpPr>
            <a:grpSpLocks/>
          </p:cNvGrpSpPr>
          <p:nvPr/>
        </p:nvGrpSpPr>
        <p:grpSpPr bwMode="auto">
          <a:xfrm>
            <a:off x="4314825" y="4754563"/>
            <a:ext cx="1828800" cy="381000"/>
            <a:chOff x="1600200" y="2286000"/>
            <a:chExt cx="1828800" cy="381000"/>
          </a:xfrm>
        </p:grpSpPr>
        <p:sp>
          <p:nvSpPr>
            <p:cNvPr id="54" name="Rectangle 53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26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27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0759" name="Group 11"/>
          <p:cNvGrpSpPr>
            <a:grpSpLocks/>
          </p:cNvGrpSpPr>
          <p:nvPr/>
        </p:nvGrpSpPr>
        <p:grpSpPr bwMode="auto">
          <a:xfrm>
            <a:off x="7083425" y="4754563"/>
            <a:ext cx="1828800" cy="381000"/>
            <a:chOff x="1600200" y="2286000"/>
            <a:chExt cx="1828800" cy="381000"/>
          </a:xfrm>
        </p:grpSpPr>
        <p:sp>
          <p:nvSpPr>
            <p:cNvPr id="50" name="Rectangle 49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42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0760" name="Group 12"/>
          <p:cNvGrpSpPr>
            <a:grpSpLocks/>
          </p:cNvGrpSpPr>
          <p:nvPr/>
        </p:nvGrpSpPr>
        <p:grpSpPr bwMode="auto">
          <a:xfrm>
            <a:off x="5946775" y="2922588"/>
            <a:ext cx="1365250" cy="1831975"/>
            <a:chOff x="5486400" y="2400300"/>
            <a:chExt cx="1365250" cy="1831976"/>
          </a:xfrm>
        </p:grpSpPr>
        <p:sp>
          <p:nvSpPr>
            <p:cNvPr id="48" name="Arc 47"/>
            <p:cNvSpPr/>
            <p:nvPr/>
          </p:nvSpPr>
          <p:spPr>
            <a:xfrm rot="10800000">
              <a:off x="5486400" y="2400300"/>
              <a:ext cx="5969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9" name="Elbow Connector 48"/>
            <p:cNvCxnSpPr>
              <a:stCxn id="48" idx="0"/>
              <a:endCxn id="50" idx="0"/>
            </p:cNvCxnSpPr>
            <p:nvPr/>
          </p:nvCxnSpPr>
          <p:spPr>
            <a:xfrm>
              <a:off x="5784850" y="2933700"/>
              <a:ext cx="1066800" cy="129857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>
            <a:endCxn id="62" idx="0"/>
          </p:cNvCxnSpPr>
          <p:nvPr/>
        </p:nvCxnSpPr>
        <p:spPr>
          <a:xfrm flipH="1">
            <a:off x="5483225" y="3154363"/>
            <a:ext cx="127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4137025" y="2957513"/>
            <a:ext cx="536575" cy="3524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45" idx="0"/>
          </p:cNvCxnSpPr>
          <p:nvPr/>
        </p:nvCxnSpPr>
        <p:spPr>
          <a:xfrm rot="10800000" flipV="1">
            <a:off x="3084513" y="3402013"/>
            <a:ext cx="1320800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8" idx="2"/>
            <a:endCxn id="58" idx="0"/>
          </p:cNvCxnSpPr>
          <p:nvPr/>
        </p:nvCxnSpPr>
        <p:spPr>
          <a:xfrm rot="10800000" flipV="1">
            <a:off x="1698625" y="3305175"/>
            <a:ext cx="2168525" cy="14493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3695700" y="2876550"/>
            <a:ext cx="342900" cy="514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Elbow Connector 18"/>
          <p:cNvCxnSpPr>
            <a:endCxn id="54" idx="0"/>
          </p:cNvCxnSpPr>
          <p:nvPr/>
        </p:nvCxnSpPr>
        <p:spPr>
          <a:xfrm rot="5400000">
            <a:off x="3971925" y="3687763"/>
            <a:ext cx="1638300" cy="495300"/>
          </a:xfrm>
          <a:prstGeom prst="bentConnector3">
            <a:avLst>
              <a:gd name="adj1" fmla="val 717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0767" name="Group 19"/>
          <p:cNvGrpSpPr>
            <a:grpSpLocks/>
          </p:cNvGrpSpPr>
          <p:nvPr/>
        </p:nvGrpSpPr>
        <p:grpSpPr bwMode="auto">
          <a:xfrm>
            <a:off x="2855913" y="3744913"/>
            <a:ext cx="1828800" cy="381000"/>
            <a:chOff x="2012950" y="4391024"/>
            <a:chExt cx="1828800" cy="381000"/>
          </a:xfrm>
        </p:grpSpPr>
        <p:sp>
          <p:nvSpPr>
            <p:cNvPr id="44" name="Rectangle 43"/>
            <p:cNvSpPr/>
            <p:nvPr/>
          </p:nvSpPr>
          <p:spPr>
            <a:xfrm>
              <a:off x="24701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129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845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273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81525" y="2773363"/>
            <a:ext cx="4572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169025" y="1600200"/>
            <a:ext cx="2286000" cy="874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 B-Tree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4325" y="2773363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10</a:t>
            </a:r>
          </a:p>
        </p:txBody>
      </p:sp>
      <p:grpSp>
        <p:nvGrpSpPr>
          <p:cNvPr id="331779" name="Group 7"/>
          <p:cNvGrpSpPr>
            <a:grpSpLocks/>
          </p:cNvGrpSpPr>
          <p:nvPr/>
        </p:nvGrpSpPr>
        <p:grpSpPr bwMode="auto">
          <a:xfrm>
            <a:off x="5038725" y="2773363"/>
            <a:ext cx="908050" cy="381000"/>
            <a:chOff x="5105400" y="3321048"/>
            <a:chExt cx="908049" cy="381000"/>
          </a:xfrm>
        </p:grpSpPr>
        <p:sp>
          <p:nvSpPr>
            <p:cNvPr id="66" name="Rectangle 65"/>
            <p:cNvSpPr/>
            <p:nvPr/>
          </p:nvSpPr>
          <p:spPr>
            <a:xfrm>
              <a:off x="555625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39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05400" y="3321048"/>
              <a:ext cx="457199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30</a:t>
              </a:r>
            </a:p>
          </p:txBody>
        </p:sp>
      </p:grpSp>
      <p:grpSp>
        <p:nvGrpSpPr>
          <p:cNvPr id="331780" name="Group 8"/>
          <p:cNvGrpSpPr>
            <a:grpSpLocks/>
          </p:cNvGrpSpPr>
          <p:nvPr/>
        </p:nvGrpSpPr>
        <p:grpSpPr bwMode="auto">
          <a:xfrm>
            <a:off x="5254625" y="3763963"/>
            <a:ext cx="1828800" cy="381000"/>
            <a:chOff x="1600200" y="2286000"/>
            <a:chExt cx="1828800" cy="381000"/>
          </a:xfrm>
        </p:grpSpPr>
        <p:sp>
          <p:nvSpPr>
            <p:cNvPr id="62" name="Rectangle 61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32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38</a:t>
              </a:r>
            </a:p>
          </p:txBody>
        </p:sp>
      </p:grpSp>
      <p:grpSp>
        <p:nvGrpSpPr>
          <p:cNvPr id="331781" name="Group 9"/>
          <p:cNvGrpSpPr>
            <a:grpSpLocks/>
          </p:cNvGrpSpPr>
          <p:nvPr/>
        </p:nvGrpSpPr>
        <p:grpSpPr bwMode="auto">
          <a:xfrm>
            <a:off x="1470025" y="4754563"/>
            <a:ext cx="1828800" cy="381000"/>
            <a:chOff x="1600200" y="2286000"/>
            <a:chExt cx="1828800" cy="381000"/>
          </a:xfrm>
        </p:grpSpPr>
        <p:sp>
          <p:nvSpPr>
            <p:cNvPr id="58" name="Rectangle 57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7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31782" name="Group 10"/>
          <p:cNvGrpSpPr>
            <a:grpSpLocks/>
          </p:cNvGrpSpPr>
          <p:nvPr/>
        </p:nvGrpSpPr>
        <p:grpSpPr bwMode="auto">
          <a:xfrm>
            <a:off x="4314825" y="4754563"/>
            <a:ext cx="1828800" cy="381000"/>
            <a:chOff x="1600200" y="2286000"/>
            <a:chExt cx="1828800" cy="381000"/>
          </a:xfrm>
        </p:grpSpPr>
        <p:sp>
          <p:nvSpPr>
            <p:cNvPr id="54" name="Rectangle 53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26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27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1783" name="Group 11"/>
          <p:cNvGrpSpPr>
            <a:grpSpLocks/>
          </p:cNvGrpSpPr>
          <p:nvPr/>
        </p:nvGrpSpPr>
        <p:grpSpPr bwMode="auto">
          <a:xfrm>
            <a:off x="7083425" y="4754563"/>
            <a:ext cx="1828800" cy="381000"/>
            <a:chOff x="1600200" y="2286000"/>
            <a:chExt cx="1828800" cy="381000"/>
          </a:xfrm>
        </p:grpSpPr>
        <p:sp>
          <p:nvSpPr>
            <p:cNvPr id="50" name="Rectangle 49"/>
            <p:cNvSpPr/>
            <p:nvPr/>
          </p:nvSpPr>
          <p:spPr>
            <a:xfrm>
              <a:off x="16002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42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574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46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718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4600" y="2286000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1784" name="Group 12"/>
          <p:cNvGrpSpPr>
            <a:grpSpLocks/>
          </p:cNvGrpSpPr>
          <p:nvPr/>
        </p:nvGrpSpPr>
        <p:grpSpPr bwMode="auto">
          <a:xfrm>
            <a:off x="5946775" y="2922588"/>
            <a:ext cx="1365250" cy="1831975"/>
            <a:chOff x="5486400" y="2400300"/>
            <a:chExt cx="1365250" cy="1831976"/>
          </a:xfrm>
        </p:grpSpPr>
        <p:sp>
          <p:nvSpPr>
            <p:cNvPr id="48" name="Arc 47"/>
            <p:cNvSpPr/>
            <p:nvPr/>
          </p:nvSpPr>
          <p:spPr>
            <a:xfrm rot="10800000">
              <a:off x="5486400" y="2400300"/>
              <a:ext cx="596900" cy="533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9" name="Elbow Connector 48"/>
            <p:cNvCxnSpPr>
              <a:stCxn id="48" idx="0"/>
              <a:endCxn id="50" idx="0"/>
            </p:cNvCxnSpPr>
            <p:nvPr/>
          </p:nvCxnSpPr>
          <p:spPr>
            <a:xfrm>
              <a:off x="5784850" y="2933700"/>
              <a:ext cx="1066800" cy="129857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>
            <a:endCxn id="62" idx="0"/>
          </p:cNvCxnSpPr>
          <p:nvPr/>
        </p:nvCxnSpPr>
        <p:spPr>
          <a:xfrm flipH="1">
            <a:off x="5483225" y="3154363"/>
            <a:ext cx="127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4137025" y="2957513"/>
            <a:ext cx="536575" cy="3524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45" idx="0"/>
          </p:cNvCxnSpPr>
          <p:nvPr/>
        </p:nvCxnSpPr>
        <p:spPr>
          <a:xfrm rot="10800000" flipV="1">
            <a:off x="3084513" y="3402013"/>
            <a:ext cx="1320800" cy="3429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8" idx="2"/>
            <a:endCxn id="58" idx="0"/>
          </p:cNvCxnSpPr>
          <p:nvPr/>
        </p:nvCxnSpPr>
        <p:spPr>
          <a:xfrm rot="10800000" flipV="1">
            <a:off x="1698625" y="3305175"/>
            <a:ext cx="2168525" cy="14493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3695700" y="2876550"/>
            <a:ext cx="342900" cy="5143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9" name="Elbow Connector 18"/>
          <p:cNvCxnSpPr>
            <a:endCxn id="54" idx="0"/>
          </p:cNvCxnSpPr>
          <p:nvPr/>
        </p:nvCxnSpPr>
        <p:spPr>
          <a:xfrm rot="5400000">
            <a:off x="3971925" y="3687763"/>
            <a:ext cx="1638300" cy="495300"/>
          </a:xfrm>
          <a:prstGeom prst="bentConnector3">
            <a:avLst>
              <a:gd name="adj1" fmla="val 717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1791" name="Group 19"/>
          <p:cNvGrpSpPr>
            <a:grpSpLocks/>
          </p:cNvGrpSpPr>
          <p:nvPr/>
        </p:nvGrpSpPr>
        <p:grpSpPr bwMode="auto">
          <a:xfrm>
            <a:off x="2855913" y="3744913"/>
            <a:ext cx="1828800" cy="381000"/>
            <a:chOff x="2012950" y="4391024"/>
            <a:chExt cx="1828800" cy="381000"/>
          </a:xfrm>
        </p:grpSpPr>
        <p:sp>
          <p:nvSpPr>
            <p:cNvPr id="44" name="Rectangle 43"/>
            <p:cNvSpPr/>
            <p:nvPr/>
          </p:nvSpPr>
          <p:spPr>
            <a:xfrm>
              <a:off x="24701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129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845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20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27350" y="4391024"/>
              <a:ext cx="4572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17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81525" y="2773363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B+ Trees</a:t>
            </a:r>
          </a:p>
        </p:txBody>
      </p:sp>
      <p:sp>
        <p:nvSpPr>
          <p:cNvPr id="3328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As stated earlier, the B-tree was developed to create indexes for databases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Node</a:t>
            </a:r>
            <a:r>
              <a:rPr lang="en-US" smtClean="0"/>
              <a:t> is stored on a disk block</a:t>
            </a:r>
          </a:p>
          <a:p>
            <a:pPr lvl="1" eaLnBrk="1" hangingPunct="1"/>
            <a:r>
              <a:rPr lang="en-US" smtClean="0"/>
              <a:t>the pointers are pointers to disk blocks instead of being memory addresses</a:t>
            </a:r>
          </a:p>
          <a:p>
            <a:pPr lvl="1" eaLnBrk="1" hangingPunct="1"/>
            <a:r>
              <a:rPr lang="en-US" smtClean="0"/>
              <a:t>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mtClean="0"/>
              <a:t> is a key-value pair where the value is also a pointer to a disk block</a:t>
            </a:r>
          </a:p>
          <a:p>
            <a:pPr eaLnBrk="1" hangingPunct="1"/>
            <a:r>
              <a:rPr lang="en-US" smtClean="0"/>
              <a:t>Since in the leaf nodes all child pointers are NULL, there is a significant waste of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B+ Trees (cont.)</a:t>
            </a:r>
          </a:p>
        </p:txBody>
      </p:sp>
      <p:sp>
        <p:nvSpPr>
          <p:cNvPr id="3338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B+ tree addresses this wasted 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a B+ tree,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leaves contain the keys and pointers to their corresponding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internal nodes contain only keys and pointers to the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the B-tree there are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sz="2000" smtClean="0"/>
              <a:t> </a:t>
            </a:r>
            <a:r>
              <a:rPr lang="en-US" smtClean="0"/>
              <a:t>pointers to children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CAP - 1</a:t>
            </a:r>
            <a:r>
              <a:rPr lang="en-US" smtClean="0"/>
              <a:t>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 the B+ tree the parent’s value is repeated as the first value; thus there are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smtClean="0"/>
              <a:t> pointers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CAP</a:t>
            </a:r>
            <a:r>
              <a:rPr lang="en-US" smtClean="0"/>
              <a:t> keys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B+ Trees (cont.)</a:t>
            </a:r>
          </a:p>
        </p:txBody>
      </p:sp>
      <p:pic>
        <p:nvPicPr>
          <p:cNvPr id="334850" name="Picture 2" descr="C:\Documents and Settings\Administrator\My Documents\Koffman\PPTs\JPEGS\JWCL233_Koffman JPG files\ch09\w031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7623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4292600" y="17526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5638800" y="318770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00275" y="3443288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668463" y="4251325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3"/>
            <a:endCxn id="17" idx="7"/>
          </p:cNvCxnSpPr>
          <p:nvPr/>
        </p:nvCxnSpPr>
        <p:spPr>
          <a:xfrm flipH="1">
            <a:off x="3400425" y="2273300"/>
            <a:ext cx="981075" cy="48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4813300" y="2273300"/>
            <a:ext cx="11303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7" idx="3"/>
          </p:cNvCxnSpPr>
          <p:nvPr/>
        </p:nvCxnSpPr>
        <p:spPr>
          <a:xfrm flipV="1">
            <a:off x="2505075" y="3187700"/>
            <a:ext cx="465138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1973263" y="3963988"/>
            <a:ext cx="315912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TextBox 21"/>
          <p:cNvSpPr txBox="1">
            <a:spLocks noChangeArrowheads="1"/>
          </p:cNvSpPr>
          <p:nvPr/>
        </p:nvSpPr>
        <p:spPr bwMode="auto">
          <a:xfrm>
            <a:off x="4918075" y="19034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-2</a:t>
            </a:r>
          </a:p>
        </p:txBody>
      </p:sp>
      <p:sp>
        <p:nvSpPr>
          <p:cNvPr id="47115" name="Rectangle 22"/>
          <p:cNvSpPr>
            <a:spLocks noChangeArrowheads="1"/>
          </p:cNvSpPr>
          <p:nvPr/>
        </p:nvSpPr>
        <p:spPr bwMode="auto">
          <a:xfrm>
            <a:off x="3500438" y="2906713"/>
            <a:ext cx="431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  <p:sp>
        <p:nvSpPr>
          <p:cNvPr id="17" name="Oval 16"/>
          <p:cNvSpPr/>
          <p:nvPr/>
        </p:nvSpPr>
        <p:spPr>
          <a:xfrm>
            <a:off x="2881313" y="2667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7117" name="Group 14"/>
          <p:cNvGrpSpPr>
            <a:grpSpLocks/>
          </p:cNvGrpSpPr>
          <p:nvPr/>
        </p:nvGrpSpPr>
        <p:grpSpPr bwMode="auto">
          <a:xfrm>
            <a:off x="2809875" y="4251325"/>
            <a:ext cx="533400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7128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L</a:t>
              </a:r>
            </a:p>
          </p:txBody>
        </p:sp>
      </p:grpSp>
      <p:grpSp>
        <p:nvGrpSpPr>
          <p:cNvPr id="47118" name="Group 9"/>
          <p:cNvGrpSpPr>
            <a:grpSpLocks/>
          </p:cNvGrpSpPr>
          <p:nvPr/>
        </p:nvGrpSpPr>
        <p:grpSpPr bwMode="auto">
          <a:xfrm>
            <a:off x="3659188" y="3748088"/>
            <a:ext cx="638175" cy="1257300"/>
            <a:chOff x="3080294" y="4675529"/>
            <a:chExt cx="639368" cy="1257300"/>
          </a:xfrm>
        </p:grpSpPr>
        <p:grpSp>
          <p:nvGrpSpPr>
            <p:cNvPr id="47123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89946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600073" y="3352800"/>
                <a:ext cx="609198" cy="1218654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124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R</a:t>
              </a:r>
            </a:p>
          </p:txBody>
        </p:sp>
      </p:grpSp>
      <p:cxnSp>
        <p:nvCxnSpPr>
          <p:cNvPr id="27" name="Straight Connector 26"/>
          <p:cNvCxnSpPr>
            <a:stCxn id="17" idx="5"/>
            <a:endCxn id="12" idx="0"/>
          </p:cNvCxnSpPr>
          <p:nvPr/>
        </p:nvCxnSpPr>
        <p:spPr>
          <a:xfrm>
            <a:off x="3400425" y="3187700"/>
            <a:ext cx="568325" cy="560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</p:cNvCxnSpPr>
          <p:nvPr/>
        </p:nvCxnSpPr>
        <p:spPr>
          <a:xfrm>
            <a:off x="2719388" y="3963988"/>
            <a:ext cx="280987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35700" y="1608138"/>
            <a:ext cx="1981200" cy="126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Rotate the tree right</a:t>
            </a:r>
            <a:endParaRPr lang="en-US" baseline="-25000" dirty="0">
              <a:solidFill>
                <a:prstClr val="white"/>
              </a:solidFill>
            </a:endParaRPr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2860675" y="3619500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Balancing a Left-Right Tree (cont.)</a:t>
            </a:r>
          </a:p>
        </p:txBody>
      </p:sp>
      <p:sp>
        <p:nvSpPr>
          <p:cNvPr id="3" name="Oval 2"/>
          <p:cNvSpPr/>
          <p:nvPr/>
        </p:nvSpPr>
        <p:spPr>
          <a:xfrm>
            <a:off x="5727700" y="2763838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6451600" y="367665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44775" y="2763838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25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2112963" y="3676650"/>
            <a:ext cx="609600" cy="12192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a</a:t>
            </a:r>
          </a:p>
        </p:txBody>
      </p:sp>
      <p:cxnSp>
        <p:nvCxnSpPr>
          <p:cNvPr id="14" name="Straight Connector 13"/>
          <p:cNvCxnSpPr>
            <a:stCxn id="3" idx="1"/>
            <a:endCxn id="17" idx="5"/>
          </p:cNvCxnSpPr>
          <p:nvPr/>
        </p:nvCxnSpPr>
        <p:spPr>
          <a:xfrm flipH="1" flipV="1">
            <a:off x="4724400" y="2289175"/>
            <a:ext cx="1092200" cy="563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5"/>
            <a:endCxn id="11" idx="0"/>
          </p:cNvCxnSpPr>
          <p:nvPr/>
        </p:nvCxnSpPr>
        <p:spPr>
          <a:xfrm>
            <a:off x="6248400" y="3282950"/>
            <a:ext cx="5080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7" idx="3"/>
          </p:cNvCxnSpPr>
          <p:nvPr/>
        </p:nvCxnSpPr>
        <p:spPr>
          <a:xfrm flipV="1">
            <a:off x="2949575" y="2289175"/>
            <a:ext cx="1343025" cy="474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3"/>
            <a:endCxn id="4" idx="0"/>
          </p:cNvCxnSpPr>
          <p:nvPr/>
        </p:nvCxnSpPr>
        <p:spPr>
          <a:xfrm flipH="1">
            <a:off x="2417763" y="3282950"/>
            <a:ext cx="315912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8" name="TextBox 21"/>
          <p:cNvSpPr txBox="1">
            <a:spLocks noChangeArrowheads="1"/>
          </p:cNvSpPr>
          <p:nvPr/>
        </p:nvSpPr>
        <p:spPr bwMode="auto">
          <a:xfrm>
            <a:off x="4838700" y="1998663"/>
            <a:ext cx="307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48139" name="Rectangle 22"/>
          <p:cNvSpPr>
            <a:spLocks noChangeArrowheads="1"/>
          </p:cNvSpPr>
          <p:nvPr/>
        </p:nvSpPr>
        <p:spPr bwMode="auto">
          <a:xfrm>
            <a:off x="6370638" y="2997200"/>
            <a:ext cx="30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7" name="Oval 16"/>
          <p:cNvSpPr/>
          <p:nvPr/>
        </p:nvSpPr>
        <p:spPr>
          <a:xfrm>
            <a:off x="4203700" y="1768475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</a:rPr>
              <a:t>40</a:t>
            </a:r>
          </a:p>
        </p:txBody>
      </p:sp>
      <p:grpSp>
        <p:nvGrpSpPr>
          <p:cNvPr id="48141" name="Group 14"/>
          <p:cNvGrpSpPr>
            <a:grpSpLocks/>
          </p:cNvGrpSpPr>
          <p:nvPr/>
        </p:nvGrpSpPr>
        <p:grpSpPr bwMode="auto">
          <a:xfrm>
            <a:off x="3254375" y="3676650"/>
            <a:ext cx="533400" cy="763588"/>
            <a:chOff x="4190258" y="4761535"/>
            <a:chExt cx="534142" cy="763929"/>
          </a:xfrm>
        </p:grpSpPr>
        <p:sp>
          <p:nvSpPr>
            <p:cNvPr id="25" name="Isosceles Triangle 24"/>
            <p:cNvSpPr/>
            <p:nvPr/>
          </p:nvSpPr>
          <p:spPr>
            <a:xfrm>
              <a:off x="4190258" y="4761535"/>
              <a:ext cx="381530" cy="763929"/>
            </a:xfrm>
            <a:prstGeom prst="triangl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151" name="TextBox 7"/>
            <p:cNvSpPr txBox="1">
              <a:spLocks noChangeArrowheads="1"/>
            </p:cNvSpPr>
            <p:nvPr/>
          </p:nvSpPr>
          <p:spPr bwMode="auto">
            <a:xfrm>
              <a:off x="4230522" y="5160617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L</a:t>
              </a:r>
            </a:p>
          </p:txBody>
        </p:sp>
      </p:grpSp>
      <p:grpSp>
        <p:nvGrpSpPr>
          <p:cNvPr id="48142" name="Group 9"/>
          <p:cNvGrpSpPr>
            <a:grpSpLocks/>
          </p:cNvGrpSpPr>
          <p:nvPr/>
        </p:nvGrpSpPr>
        <p:grpSpPr bwMode="auto">
          <a:xfrm>
            <a:off x="4995863" y="3638550"/>
            <a:ext cx="639762" cy="1257300"/>
            <a:chOff x="3080294" y="4675529"/>
            <a:chExt cx="639368" cy="1257300"/>
          </a:xfrm>
        </p:grpSpPr>
        <p:grpSp>
          <p:nvGrpSpPr>
            <p:cNvPr id="48146" name="Group 4"/>
            <p:cNvGrpSpPr>
              <a:grpSpLocks/>
            </p:cNvGrpSpPr>
            <p:nvPr/>
          </p:nvGrpSpPr>
          <p:grpSpPr bwMode="auto">
            <a:xfrm>
              <a:off x="3080294" y="4675529"/>
              <a:ext cx="620692" cy="1257300"/>
              <a:chOff x="1409700" y="3352800"/>
              <a:chExt cx="990600" cy="20066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09700" y="3378136"/>
                <a:ext cx="990023" cy="1981264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1599601" y="3352800"/>
                <a:ext cx="610220" cy="1218656"/>
              </a:xfrm>
              <a:prstGeom prst="triangl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8147" name="TextBox 25"/>
            <p:cNvSpPr txBox="1">
              <a:spLocks noChangeArrowheads="1"/>
            </p:cNvSpPr>
            <p:nvPr/>
          </p:nvSpPr>
          <p:spPr bwMode="auto">
            <a:xfrm>
              <a:off x="3225784" y="5115603"/>
              <a:ext cx="4938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r>
                <a:rPr lang="en-US" sz="1400" baseline="-25000">
                  <a:solidFill>
                    <a:srgbClr val="000000"/>
                  </a:solidFill>
                </a:rPr>
                <a:t>R</a:t>
              </a:r>
            </a:p>
          </p:txBody>
        </p:sp>
      </p:grpSp>
      <p:cxnSp>
        <p:nvCxnSpPr>
          <p:cNvPr id="27" name="Straight Connector 26"/>
          <p:cNvCxnSpPr>
            <a:stCxn id="3" idx="3"/>
          </p:cNvCxnSpPr>
          <p:nvPr/>
        </p:nvCxnSpPr>
        <p:spPr>
          <a:xfrm flipH="1">
            <a:off x="5305425" y="3282950"/>
            <a:ext cx="511175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</p:cNvCxnSpPr>
          <p:nvPr/>
        </p:nvCxnSpPr>
        <p:spPr>
          <a:xfrm>
            <a:off x="3165475" y="3282950"/>
            <a:ext cx="279400" cy="393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5" name="Rectangle 31"/>
          <p:cNvSpPr>
            <a:spLocks noChangeArrowheads="1"/>
          </p:cNvSpPr>
          <p:nvPr/>
        </p:nvSpPr>
        <p:spPr bwMode="auto">
          <a:xfrm>
            <a:off x="3254375" y="3032125"/>
            <a:ext cx="431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Four Kinds of Critically Unbalanced Trees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400" smtClean="0"/>
              <a:t>Left-Left (parent balance is -2, left child balance is -1)</a:t>
            </a:r>
          </a:p>
          <a:p>
            <a:pPr lvl="1" eaLnBrk="1" hangingPunct="1"/>
            <a:r>
              <a:rPr lang="en-US" sz="2400" smtClean="0"/>
              <a:t>Rotate right around parent</a:t>
            </a:r>
          </a:p>
          <a:p>
            <a:pPr eaLnBrk="1" hangingPunct="1"/>
            <a:r>
              <a:rPr lang="en-US" sz="2400" smtClean="0"/>
              <a:t>Left-Right (parent balance -2, left child balance +1)</a:t>
            </a:r>
          </a:p>
          <a:p>
            <a:pPr lvl="1" eaLnBrk="1" hangingPunct="1"/>
            <a:r>
              <a:rPr lang="en-US" sz="2400" smtClean="0"/>
              <a:t>Rotate left around child</a:t>
            </a:r>
          </a:p>
          <a:p>
            <a:pPr lvl="1" eaLnBrk="1" hangingPunct="1"/>
            <a:r>
              <a:rPr lang="en-US" sz="2400" smtClean="0"/>
              <a:t>Rotate right around parent</a:t>
            </a:r>
          </a:p>
          <a:p>
            <a:pPr eaLnBrk="1" hangingPunct="1"/>
            <a:r>
              <a:rPr lang="en-US" sz="2400" smtClean="0"/>
              <a:t>Right-Right (parent balance +2, right child balance +1)</a:t>
            </a:r>
          </a:p>
          <a:p>
            <a:pPr lvl="1" eaLnBrk="1" hangingPunct="1"/>
            <a:r>
              <a:rPr lang="en-US" sz="2400" smtClean="0"/>
              <a:t>Rotate left around parent</a:t>
            </a:r>
          </a:p>
          <a:p>
            <a:pPr eaLnBrk="1" hangingPunct="1"/>
            <a:r>
              <a:rPr lang="en-US" sz="2400" smtClean="0"/>
              <a:t>Right-Left (parent balance +2, right child balance -1)</a:t>
            </a:r>
          </a:p>
          <a:p>
            <a:pPr lvl="1" eaLnBrk="1" hangingPunct="1"/>
            <a:r>
              <a:rPr lang="en-US" sz="2400" smtClean="0"/>
              <a:t>Rotate right around child</a:t>
            </a:r>
          </a:p>
          <a:p>
            <a:pPr lvl="1" eaLnBrk="1" hangingPunct="1"/>
            <a:r>
              <a:rPr lang="en-US" sz="2400" smtClean="0"/>
              <a:t>Rotate left around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4478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Build an AVL tree from the words in </a:t>
            </a:r>
            <a:br>
              <a:rPr lang="en-US" dirty="0" smtClean="0"/>
            </a:br>
            <a:r>
              <a:rPr lang="en-US" dirty="0" smtClean="0"/>
              <a:t>"The quick brown fox jumps over the lazy dog"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1202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598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51203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1204" name="TextBox 9"/>
          <p:cNvSpPr txBox="1">
            <a:spLocks noChangeArrowheads="1"/>
          </p:cNvSpPr>
          <p:nvPr/>
        </p:nvSpPr>
        <p:spPr bwMode="auto">
          <a:xfrm>
            <a:off x="4438650" y="2771775"/>
            <a:ext cx="87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51202" idx="2"/>
            <a:endCxn id="51203" idx="0"/>
          </p:cNvCxnSpPr>
          <p:nvPr/>
        </p:nvCxnSpPr>
        <p:spPr>
          <a:xfrm>
            <a:off x="4438650" y="2035175"/>
            <a:ext cx="9874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1203" idx="2"/>
            <a:endCxn id="51204" idx="0"/>
          </p:cNvCxnSpPr>
          <p:nvPr/>
        </p:nvCxnSpPr>
        <p:spPr>
          <a:xfrm flipH="1">
            <a:off x="4876800" y="2555875"/>
            <a:ext cx="5492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4703763" y="1666875"/>
            <a:ext cx="38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51208" name="TextBox 12"/>
          <p:cNvSpPr txBox="1">
            <a:spLocks noChangeArrowheads="1"/>
          </p:cNvSpPr>
          <p:nvPr/>
        </p:nvSpPr>
        <p:spPr bwMode="auto">
          <a:xfrm>
            <a:off x="5872163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51209" name="TextBox 14"/>
          <p:cNvSpPr txBox="1">
            <a:spLocks noChangeArrowheads="1"/>
          </p:cNvSpPr>
          <p:nvPr/>
        </p:nvSpPr>
        <p:spPr bwMode="auto">
          <a:xfrm>
            <a:off x="5254625" y="280352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overall tree is right-heavy (Right-Left)</a:t>
            </a:r>
            <a:br>
              <a:rPr lang="en-US" dirty="0"/>
            </a:br>
            <a:r>
              <a:rPr lang="en-US" dirty="0"/>
              <a:t>parent balance = +2</a:t>
            </a:r>
          </a:p>
          <a:p>
            <a:pPr algn="ctr">
              <a:defRPr/>
            </a:pPr>
            <a:r>
              <a:rPr lang="en-US" dirty="0"/>
              <a:t>right child balance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2226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598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52227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2228" name="TextBox 9"/>
          <p:cNvSpPr txBox="1">
            <a:spLocks noChangeArrowheads="1"/>
          </p:cNvSpPr>
          <p:nvPr/>
        </p:nvSpPr>
        <p:spPr bwMode="auto">
          <a:xfrm>
            <a:off x="4438650" y="2771775"/>
            <a:ext cx="87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52226" idx="2"/>
            <a:endCxn id="52227" idx="0"/>
          </p:cNvCxnSpPr>
          <p:nvPr/>
        </p:nvCxnSpPr>
        <p:spPr>
          <a:xfrm>
            <a:off x="4438650" y="2035175"/>
            <a:ext cx="9874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2227" idx="2"/>
            <a:endCxn id="52228" idx="0"/>
          </p:cNvCxnSpPr>
          <p:nvPr/>
        </p:nvCxnSpPr>
        <p:spPr>
          <a:xfrm flipH="1">
            <a:off x="4876800" y="2555875"/>
            <a:ext cx="5492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4703763" y="1666875"/>
            <a:ext cx="38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52232" name="TextBox 12"/>
          <p:cNvSpPr txBox="1">
            <a:spLocks noChangeArrowheads="1"/>
          </p:cNvSpPr>
          <p:nvPr/>
        </p:nvSpPr>
        <p:spPr bwMode="auto">
          <a:xfrm>
            <a:off x="5872163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52233" name="TextBox 14"/>
          <p:cNvSpPr txBox="1">
            <a:spLocks noChangeArrowheads="1"/>
          </p:cNvSpPr>
          <p:nvPr/>
        </p:nvSpPr>
        <p:spPr bwMode="auto">
          <a:xfrm>
            <a:off x="5254625" y="280352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right around the child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3250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598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53251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3252" name="TextBox 9"/>
          <p:cNvSpPr txBox="1">
            <a:spLocks noChangeArrowheads="1"/>
          </p:cNvSpPr>
          <p:nvPr/>
        </p:nvSpPr>
        <p:spPr bwMode="auto">
          <a:xfrm>
            <a:off x="5778500" y="274161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cxnSp>
        <p:nvCxnSpPr>
          <p:cNvPr id="12" name="Straight Connector 11"/>
          <p:cNvCxnSpPr>
            <a:stCxn id="53250" idx="2"/>
            <a:endCxn id="53251" idx="0"/>
          </p:cNvCxnSpPr>
          <p:nvPr/>
        </p:nvCxnSpPr>
        <p:spPr>
          <a:xfrm>
            <a:off x="4438650" y="2035175"/>
            <a:ext cx="9874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3251" idx="2"/>
            <a:endCxn id="53252" idx="0"/>
          </p:cNvCxnSpPr>
          <p:nvPr/>
        </p:nvCxnSpPr>
        <p:spPr>
          <a:xfrm>
            <a:off x="5426075" y="2555875"/>
            <a:ext cx="788988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4703763" y="1666875"/>
            <a:ext cx="38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53256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53257" name="TextBox 14"/>
          <p:cNvSpPr txBox="1">
            <a:spLocks noChangeArrowheads="1"/>
          </p:cNvSpPr>
          <p:nvPr/>
        </p:nvSpPr>
        <p:spPr bwMode="auto">
          <a:xfrm>
            <a:off x="6651625" y="2771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right around the child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4274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598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54275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4276" name="TextBox 9"/>
          <p:cNvSpPr txBox="1">
            <a:spLocks noChangeArrowheads="1"/>
          </p:cNvSpPr>
          <p:nvPr/>
        </p:nvSpPr>
        <p:spPr bwMode="auto">
          <a:xfrm>
            <a:off x="5778500" y="2741613"/>
            <a:ext cx="87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cxnSp>
        <p:nvCxnSpPr>
          <p:cNvPr id="12" name="Straight Connector 11"/>
          <p:cNvCxnSpPr>
            <a:stCxn id="54274" idx="2"/>
            <a:endCxn id="54275" idx="0"/>
          </p:cNvCxnSpPr>
          <p:nvPr/>
        </p:nvCxnSpPr>
        <p:spPr>
          <a:xfrm>
            <a:off x="4438650" y="2035175"/>
            <a:ext cx="987425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4275" idx="2"/>
            <a:endCxn id="54276" idx="0"/>
          </p:cNvCxnSpPr>
          <p:nvPr/>
        </p:nvCxnSpPr>
        <p:spPr>
          <a:xfrm>
            <a:off x="5426075" y="2555875"/>
            <a:ext cx="788988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TextBox 7"/>
          <p:cNvSpPr txBox="1">
            <a:spLocks noChangeArrowheads="1"/>
          </p:cNvSpPr>
          <p:nvPr/>
        </p:nvSpPr>
        <p:spPr bwMode="auto">
          <a:xfrm>
            <a:off x="4703763" y="1666875"/>
            <a:ext cx="38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6651625" y="2771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right around the child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left around the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11.1</a:t>
            </a:r>
          </a:p>
        </p:txBody>
      </p:sp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Balance and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5298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5299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5300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55298" idx="2"/>
            <a:endCxn id="55299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5298" idx="2"/>
            <a:endCxn id="55300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55304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55305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right around the child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r>
              <a:rPr lang="en-US" dirty="0"/>
              <a:t>Rotate left around the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6322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6323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56322" idx="2"/>
            <a:endCxn id="56323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6322" idx="2"/>
            <a:endCxn id="56324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56328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56329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fox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7347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7348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57346" idx="2"/>
            <a:endCxn id="57347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7346" idx="2"/>
            <a:endCxn id="57348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57352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57353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fox</a:t>
            </a:r>
          </a:p>
        </p:txBody>
      </p:sp>
      <p:sp>
        <p:nvSpPr>
          <p:cNvPr id="57355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57356" name="TextBox 16"/>
          <p:cNvSpPr txBox="1">
            <a:spLocks noChangeArrowheads="1"/>
          </p:cNvSpPr>
          <p:nvPr/>
        </p:nvSpPr>
        <p:spPr bwMode="auto">
          <a:xfrm>
            <a:off x="5203825" y="29257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57347" idx="2"/>
            <a:endCxn id="57355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8371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8372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58370" idx="2"/>
            <a:endCxn id="58371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8370" idx="2"/>
            <a:endCxn id="58372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58376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58377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jumps</a:t>
            </a:r>
          </a:p>
        </p:txBody>
      </p:sp>
      <p:sp>
        <p:nvSpPr>
          <p:cNvPr id="58379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58380" name="TextBox 16"/>
          <p:cNvSpPr txBox="1">
            <a:spLocks noChangeArrowheads="1"/>
          </p:cNvSpPr>
          <p:nvPr/>
        </p:nvSpPr>
        <p:spPr bwMode="auto">
          <a:xfrm>
            <a:off x="5203825" y="29257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58371" idx="2"/>
            <a:endCxn id="58379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59394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59395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59396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59394" idx="2"/>
            <a:endCxn id="59395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9394" idx="2"/>
            <a:endCxn id="59396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59400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  <p:sp>
        <p:nvSpPr>
          <p:cNvPr id="59401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jumps</a:t>
            </a:r>
          </a:p>
        </p:txBody>
      </p:sp>
      <p:sp>
        <p:nvSpPr>
          <p:cNvPr id="59403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59404" name="TextBox 16"/>
          <p:cNvSpPr txBox="1">
            <a:spLocks noChangeArrowheads="1"/>
          </p:cNvSpPr>
          <p:nvPr/>
        </p:nvSpPr>
        <p:spPr bwMode="auto">
          <a:xfrm>
            <a:off x="5203825" y="2925763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cxnSp>
        <p:nvCxnSpPr>
          <p:cNvPr id="5" name="Straight Connector 4"/>
          <p:cNvCxnSpPr>
            <a:stCxn id="59395" idx="2"/>
            <a:endCxn id="59403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6" name="TextBox 17"/>
          <p:cNvSpPr txBox="1">
            <a:spLocks noChangeArrowheads="1"/>
          </p:cNvSpPr>
          <p:nvPr/>
        </p:nvSpPr>
        <p:spPr bwMode="auto">
          <a:xfrm>
            <a:off x="5160963" y="3505200"/>
            <a:ext cx="87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59407" name="TextBox 18"/>
          <p:cNvSpPr txBox="1">
            <a:spLocks noChangeArrowheads="1"/>
          </p:cNvSpPr>
          <p:nvPr/>
        </p:nvSpPr>
        <p:spPr bwMode="auto">
          <a:xfrm>
            <a:off x="6024563" y="35353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59403" idx="2"/>
            <a:endCxn id="59406" idx="0"/>
          </p:cNvCxnSpPr>
          <p:nvPr/>
        </p:nvCxnSpPr>
        <p:spPr>
          <a:xfrm>
            <a:off x="4921250" y="3265488"/>
            <a:ext cx="677863" cy="23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0418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0419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0418" idx="2"/>
            <a:endCxn id="60419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0418" idx="2"/>
            <a:endCxn id="60420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3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0424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  <p:sp>
        <p:nvSpPr>
          <p:cNvPr id="60425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0426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0427" name="TextBox 16"/>
          <p:cNvSpPr txBox="1">
            <a:spLocks noChangeArrowheads="1"/>
          </p:cNvSpPr>
          <p:nvPr/>
        </p:nvSpPr>
        <p:spPr bwMode="auto">
          <a:xfrm>
            <a:off x="5203825" y="2925763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cxnSp>
        <p:nvCxnSpPr>
          <p:cNvPr id="5" name="Straight Connector 4"/>
          <p:cNvCxnSpPr>
            <a:stCxn id="60419" idx="2"/>
            <a:endCxn id="60426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TextBox 17"/>
          <p:cNvSpPr txBox="1">
            <a:spLocks noChangeArrowheads="1"/>
          </p:cNvSpPr>
          <p:nvPr/>
        </p:nvSpPr>
        <p:spPr bwMode="auto">
          <a:xfrm>
            <a:off x="5160963" y="3505200"/>
            <a:ext cx="87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0430" name="TextBox 18"/>
          <p:cNvSpPr txBox="1">
            <a:spLocks noChangeArrowheads="1"/>
          </p:cNvSpPr>
          <p:nvPr/>
        </p:nvSpPr>
        <p:spPr bwMode="auto">
          <a:xfrm>
            <a:off x="6024563" y="35353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0426" idx="2"/>
            <a:endCxn id="60429" idx="0"/>
          </p:cNvCxnSpPr>
          <p:nvPr/>
        </p:nvCxnSpPr>
        <p:spPr>
          <a:xfrm>
            <a:off x="4921250" y="3265488"/>
            <a:ext cx="677863" cy="23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38862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tree is now left-heavy about </a:t>
            </a:r>
            <a:r>
              <a:rPr lang="en-US" i="1" dirty="0"/>
              <a:t>quick </a:t>
            </a:r>
            <a:r>
              <a:rPr lang="en-US" dirty="0"/>
              <a:t>(Left-Right case)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1443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1444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1442" idx="2"/>
            <a:endCxn id="61443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1442" idx="2"/>
            <a:endCxn id="61444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  <p:sp>
        <p:nvSpPr>
          <p:cNvPr id="61449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1450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1451" name="TextBox 16"/>
          <p:cNvSpPr txBox="1">
            <a:spLocks noChangeArrowheads="1"/>
          </p:cNvSpPr>
          <p:nvPr/>
        </p:nvSpPr>
        <p:spPr bwMode="auto">
          <a:xfrm>
            <a:off x="5203825" y="2925763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cxnSp>
        <p:nvCxnSpPr>
          <p:cNvPr id="5" name="Straight Connector 4"/>
          <p:cNvCxnSpPr>
            <a:stCxn id="61443" idx="2"/>
            <a:endCxn id="61450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3" name="TextBox 17"/>
          <p:cNvSpPr txBox="1">
            <a:spLocks noChangeArrowheads="1"/>
          </p:cNvSpPr>
          <p:nvPr/>
        </p:nvSpPr>
        <p:spPr bwMode="auto">
          <a:xfrm>
            <a:off x="5160963" y="3505200"/>
            <a:ext cx="874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1454" name="TextBox 18"/>
          <p:cNvSpPr txBox="1">
            <a:spLocks noChangeArrowheads="1"/>
          </p:cNvSpPr>
          <p:nvPr/>
        </p:nvSpPr>
        <p:spPr bwMode="auto">
          <a:xfrm>
            <a:off x="6024563" y="35353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1450" idx="2"/>
            <a:endCxn id="61453" idx="0"/>
          </p:cNvCxnSpPr>
          <p:nvPr/>
        </p:nvCxnSpPr>
        <p:spPr>
          <a:xfrm>
            <a:off x="4921250" y="3265488"/>
            <a:ext cx="677863" cy="23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2467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2466" idx="2"/>
            <a:endCxn id="62467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2466" idx="2"/>
            <a:endCxn id="62468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2472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  <p:sp>
        <p:nvSpPr>
          <p:cNvPr id="62473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2474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2475" name="TextBox 16"/>
          <p:cNvSpPr txBox="1">
            <a:spLocks noChangeArrowheads="1"/>
          </p:cNvSpPr>
          <p:nvPr/>
        </p:nvSpPr>
        <p:spPr bwMode="auto">
          <a:xfrm>
            <a:off x="5475288" y="2925763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5" name="Straight Connector 4"/>
          <p:cNvCxnSpPr>
            <a:stCxn id="62467" idx="2"/>
            <a:endCxn id="62474" idx="0"/>
          </p:cNvCxnSpPr>
          <p:nvPr/>
        </p:nvCxnSpPr>
        <p:spPr>
          <a:xfrm flipH="1">
            <a:off x="5059363" y="2555875"/>
            <a:ext cx="366712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7" name="TextBox 17"/>
          <p:cNvSpPr txBox="1">
            <a:spLocks noChangeArrowheads="1"/>
          </p:cNvSpPr>
          <p:nvPr/>
        </p:nvSpPr>
        <p:spPr bwMode="auto">
          <a:xfrm>
            <a:off x="4111625" y="3541713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2478" name="TextBox 18"/>
          <p:cNvSpPr txBox="1">
            <a:spLocks noChangeArrowheads="1"/>
          </p:cNvSpPr>
          <p:nvPr/>
        </p:nvSpPr>
        <p:spPr bwMode="auto">
          <a:xfrm>
            <a:off x="4718050" y="35734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2474" idx="2"/>
            <a:endCxn id="62477" idx="0"/>
          </p:cNvCxnSpPr>
          <p:nvPr/>
        </p:nvCxnSpPr>
        <p:spPr>
          <a:xfrm flipH="1">
            <a:off x="4410075" y="3265488"/>
            <a:ext cx="649288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3490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3491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3492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3490" idx="2"/>
            <a:endCxn id="63491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3490" idx="2"/>
            <a:endCxn id="63492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3496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-2</a:t>
            </a:r>
          </a:p>
        </p:txBody>
      </p:sp>
      <p:sp>
        <p:nvSpPr>
          <p:cNvPr id="63497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3498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3499" name="TextBox 16"/>
          <p:cNvSpPr txBox="1">
            <a:spLocks noChangeArrowheads="1"/>
          </p:cNvSpPr>
          <p:nvPr/>
        </p:nvSpPr>
        <p:spPr bwMode="auto">
          <a:xfrm>
            <a:off x="5475288" y="2925763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5" name="Straight Connector 4"/>
          <p:cNvCxnSpPr>
            <a:stCxn id="63491" idx="2"/>
            <a:endCxn id="63498" idx="0"/>
          </p:cNvCxnSpPr>
          <p:nvPr/>
        </p:nvCxnSpPr>
        <p:spPr>
          <a:xfrm flipH="1">
            <a:off x="5059363" y="2555875"/>
            <a:ext cx="366712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1" name="TextBox 17"/>
          <p:cNvSpPr txBox="1">
            <a:spLocks noChangeArrowheads="1"/>
          </p:cNvSpPr>
          <p:nvPr/>
        </p:nvSpPr>
        <p:spPr bwMode="auto">
          <a:xfrm>
            <a:off x="4111625" y="3541713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3502" name="TextBox 18"/>
          <p:cNvSpPr txBox="1">
            <a:spLocks noChangeArrowheads="1"/>
          </p:cNvSpPr>
          <p:nvPr/>
        </p:nvSpPr>
        <p:spPr bwMode="auto">
          <a:xfrm>
            <a:off x="4718050" y="35734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3498" idx="2"/>
            <a:endCxn id="63501" idx="0"/>
          </p:cNvCxnSpPr>
          <p:nvPr/>
        </p:nvCxnSpPr>
        <p:spPr>
          <a:xfrm flipH="1">
            <a:off x="4410075" y="3265488"/>
            <a:ext cx="649288" cy="276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right around the parent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4514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4515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4514" idx="2"/>
            <a:endCxn id="64515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4514" idx="2"/>
            <a:endCxn id="64516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64520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4521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4522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4523" name="TextBox 16"/>
          <p:cNvSpPr txBox="1">
            <a:spLocks noChangeArrowheads="1"/>
          </p:cNvSpPr>
          <p:nvPr/>
        </p:nvSpPr>
        <p:spPr bwMode="auto">
          <a:xfrm>
            <a:off x="5167313" y="29257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4515" idx="2"/>
            <a:endCxn id="64522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5" name="TextBox 17"/>
          <p:cNvSpPr txBox="1">
            <a:spLocks noChangeArrowheads="1"/>
          </p:cNvSpPr>
          <p:nvPr/>
        </p:nvSpPr>
        <p:spPr bwMode="auto">
          <a:xfrm>
            <a:off x="5911850" y="286543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4526" name="TextBox 18"/>
          <p:cNvSpPr txBox="1">
            <a:spLocks noChangeArrowheads="1"/>
          </p:cNvSpPr>
          <p:nvPr/>
        </p:nvSpPr>
        <p:spPr bwMode="auto">
          <a:xfrm>
            <a:off x="6784975" y="2895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4515" idx="2"/>
            <a:endCxn id="64525" idx="0"/>
          </p:cNvCxnSpPr>
          <p:nvPr/>
        </p:nvCxnSpPr>
        <p:spPr>
          <a:xfrm>
            <a:off x="5426075" y="2555875"/>
            <a:ext cx="92233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left around the child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/>
              <a:t>Rotate right around the parent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Why Balance is Important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pPr eaLnBrk="1" hangingPunct="1"/>
            <a:r>
              <a:rPr lang="en-US" smtClean="0"/>
              <a:t>Searches into this unbalanced search tree are O(</a:t>
            </a:r>
            <a:r>
              <a:rPr lang="en-US" i="1" smtClean="0"/>
              <a:t>n</a:t>
            </a:r>
            <a:r>
              <a:rPr lang="en-US" smtClean="0"/>
              <a:t>), not O(log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realistic example of   an unbalanced tree</a:t>
            </a:r>
          </a:p>
        </p:txBody>
      </p:sp>
      <p:pic>
        <p:nvPicPr>
          <p:cNvPr id="18435" name="Picture 2" descr="C:\Documents and Settings\Administrator\My Documents\Koffman\PPTs\JPEGS\JWCL233_Koffman JPG files\ch09\w0223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00200"/>
            <a:ext cx="35131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Administrator\My Documents\Koffman\PPTs\JPEGS\JWCL233_Koffman JPG files\ch09\w0224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114800"/>
            <a:ext cx="18288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5539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5538" idx="2"/>
            <a:endCxn id="65539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5538" idx="2"/>
            <a:endCxn id="65540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65544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5545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5546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5547" name="TextBox 16"/>
          <p:cNvSpPr txBox="1">
            <a:spLocks noChangeArrowheads="1"/>
          </p:cNvSpPr>
          <p:nvPr/>
        </p:nvSpPr>
        <p:spPr bwMode="auto">
          <a:xfrm>
            <a:off x="5167313" y="29257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5539" idx="2"/>
            <a:endCxn id="65546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9" name="TextBox 17"/>
          <p:cNvSpPr txBox="1">
            <a:spLocks noChangeArrowheads="1"/>
          </p:cNvSpPr>
          <p:nvPr/>
        </p:nvSpPr>
        <p:spPr bwMode="auto">
          <a:xfrm>
            <a:off x="5911850" y="286543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5550" name="TextBox 18"/>
          <p:cNvSpPr txBox="1">
            <a:spLocks noChangeArrowheads="1"/>
          </p:cNvSpPr>
          <p:nvPr/>
        </p:nvSpPr>
        <p:spPr bwMode="auto">
          <a:xfrm>
            <a:off x="6784975" y="2895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5539" idx="2"/>
            <a:endCxn id="65549" idx="0"/>
          </p:cNvCxnSpPr>
          <p:nvPr/>
        </p:nvCxnSpPr>
        <p:spPr>
          <a:xfrm>
            <a:off x="5426075" y="2555875"/>
            <a:ext cx="92233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6563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6564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6562" idx="2"/>
            <a:endCxn id="66563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6562" idx="2"/>
            <a:endCxn id="66564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6568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66569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6570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6571" name="TextBox 16"/>
          <p:cNvSpPr txBox="1">
            <a:spLocks noChangeArrowheads="1"/>
          </p:cNvSpPr>
          <p:nvPr/>
        </p:nvSpPr>
        <p:spPr bwMode="auto">
          <a:xfrm>
            <a:off x="5167313" y="29257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6563" idx="2"/>
            <a:endCxn id="66570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3" name="TextBox 17"/>
          <p:cNvSpPr txBox="1">
            <a:spLocks noChangeArrowheads="1"/>
          </p:cNvSpPr>
          <p:nvPr/>
        </p:nvSpPr>
        <p:spPr bwMode="auto">
          <a:xfrm>
            <a:off x="5911850" y="286543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6574" name="TextBox 18"/>
          <p:cNvSpPr txBox="1">
            <a:spLocks noChangeArrowheads="1"/>
          </p:cNvSpPr>
          <p:nvPr/>
        </p:nvSpPr>
        <p:spPr bwMode="auto">
          <a:xfrm>
            <a:off x="6784975" y="2895600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6" name="Straight Connector 5"/>
          <p:cNvCxnSpPr>
            <a:stCxn id="66563" idx="2"/>
            <a:endCxn id="66573" idx="0"/>
          </p:cNvCxnSpPr>
          <p:nvPr/>
        </p:nvCxnSpPr>
        <p:spPr>
          <a:xfrm>
            <a:off x="5426075" y="2555875"/>
            <a:ext cx="92233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over</a:t>
            </a:r>
          </a:p>
        </p:txBody>
      </p:sp>
      <p:sp>
        <p:nvSpPr>
          <p:cNvPr id="66577" name="TextBox 20"/>
          <p:cNvSpPr txBox="1">
            <a:spLocks noChangeArrowheads="1"/>
          </p:cNvSpPr>
          <p:nvPr/>
        </p:nvSpPr>
        <p:spPr bwMode="auto">
          <a:xfrm>
            <a:off x="5518150" y="3581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66578" name="TextBox 21"/>
          <p:cNvSpPr txBox="1">
            <a:spLocks noChangeArrowheads="1"/>
          </p:cNvSpPr>
          <p:nvPr/>
        </p:nvSpPr>
        <p:spPr bwMode="auto">
          <a:xfrm>
            <a:off x="6392863" y="36115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66573" idx="2"/>
            <a:endCxn id="66577" idx="0"/>
          </p:cNvCxnSpPr>
          <p:nvPr/>
        </p:nvCxnSpPr>
        <p:spPr>
          <a:xfrm flipH="1">
            <a:off x="5886450" y="3233738"/>
            <a:ext cx="461963" cy="34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7586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7587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7588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7586" idx="2"/>
            <a:endCxn id="67587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7586" idx="2"/>
            <a:endCxn id="67588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7592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67593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7594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7595" name="TextBox 16"/>
          <p:cNvSpPr txBox="1">
            <a:spLocks noChangeArrowheads="1"/>
          </p:cNvSpPr>
          <p:nvPr/>
        </p:nvSpPr>
        <p:spPr bwMode="auto">
          <a:xfrm>
            <a:off x="5167313" y="29257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7587" idx="2"/>
            <a:endCxn id="67594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7" name="TextBox 17"/>
          <p:cNvSpPr txBox="1">
            <a:spLocks noChangeArrowheads="1"/>
          </p:cNvSpPr>
          <p:nvPr/>
        </p:nvSpPr>
        <p:spPr bwMode="auto">
          <a:xfrm>
            <a:off x="5911850" y="286543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7598" name="TextBox 18"/>
          <p:cNvSpPr txBox="1">
            <a:spLocks noChangeArrowheads="1"/>
          </p:cNvSpPr>
          <p:nvPr/>
        </p:nvSpPr>
        <p:spPr bwMode="auto">
          <a:xfrm>
            <a:off x="6784975" y="2895600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6" name="Straight Connector 5"/>
          <p:cNvCxnSpPr>
            <a:stCxn id="67587" idx="2"/>
            <a:endCxn id="67597" idx="0"/>
          </p:cNvCxnSpPr>
          <p:nvPr/>
        </p:nvCxnSpPr>
        <p:spPr>
          <a:xfrm>
            <a:off x="5426075" y="2555875"/>
            <a:ext cx="92233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0" name="TextBox 20"/>
          <p:cNvSpPr txBox="1">
            <a:spLocks noChangeArrowheads="1"/>
          </p:cNvSpPr>
          <p:nvPr/>
        </p:nvSpPr>
        <p:spPr bwMode="auto">
          <a:xfrm>
            <a:off x="5518150" y="3581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67601" name="TextBox 21"/>
          <p:cNvSpPr txBox="1">
            <a:spLocks noChangeArrowheads="1"/>
          </p:cNvSpPr>
          <p:nvPr/>
        </p:nvSpPr>
        <p:spPr bwMode="auto">
          <a:xfrm>
            <a:off x="6392863" y="36115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67597" idx="2"/>
            <a:endCxn id="67600" idx="0"/>
          </p:cNvCxnSpPr>
          <p:nvPr/>
        </p:nvCxnSpPr>
        <p:spPr>
          <a:xfrm flipH="1">
            <a:off x="5886450" y="3233738"/>
            <a:ext cx="461963" cy="34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We now have a Right-Right imbalance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8610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sp>
        <p:nvSpPr>
          <p:cNvPr id="68611" name="TextBox 8"/>
          <p:cNvSpPr txBox="1">
            <a:spLocks noChangeArrowheads="1"/>
          </p:cNvSpPr>
          <p:nvPr/>
        </p:nvSpPr>
        <p:spPr bwMode="auto">
          <a:xfrm>
            <a:off x="4989513" y="2187575"/>
            <a:ext cx="874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8612" name="TextBox 9"/>
          <p:cNvSpPr txBox="1">
            <a:spLocks noChangeArrowheads="1"/>
          </p:cNvSpPr>
          <p:nvPr/>
        </p:nvSpPr>
        <p:spPr bwMode="auto">
          <a:xfrm>
            <a:off x="3213100" y="221773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cxnSp>
        <p:nvCxnSpPr>
          <p:cNvPr id="12" name="Straight Connector 11"/>
          <p:cNvCxnSpPr>
            <a:stCxn id="68610" idx="2"/>
            <a:endCxn id="68611" idx="0"/>
          </p:cNvCxnSpPr>
          <p:nvPr/>
        </p:nvCxnSpPr>
        <p:spPr>
          <a:xfrm>
            <a:off x="4576763" y="2035175"/>
            <a:ext cx="84931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8610" idx="2"/>
            <a:endCxn id="68612" idx="0"/>
          </p:cNvCxnSpPr>
          <p:nvPr/>
        </p:nvCxnSpPr>
        <p:spPr>
          <a:xfrm flipH="1">
            <a:off x="3513138" y="2035175"/>
            <a:ext cx="1063625" cy="182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+2</a:t>
            </a:r>
          </a:p>
        </p:txBody>
      </p:sp>
      <p:sp>
        <p:nvSpPr>
          <p:cNvPr id="68616" name="TextBox 12"/>
          <p:cNvSpPr txBox="1">
            <a:spLocks noChangeArrowheads="1"/>
          </p:cNvSpPr>
          <p:nvPr/>
        </p:nvSpPr>
        <p:spPr bwMode="auto">
          <a:xfrm>
            <a:off x="5851525" y="22177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68617" name="TextBox 14"/>
          <p:cNvSpPr txBox="1">
            <a:spLocks noChangeArrowheads="1"/>
          </p:cNvSpPr>
          <p:nvPr/>
        </p:nvSpPr>
        <p:spPr bwMode="auto">
          <a:xfrm>
            <a:off x="3856038" y="224790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8618" name="TextBox 15"/>
          <p:cNvSpPr txBox="1">
            <a:spLocks noChangeArrowheads="1"/>
          </p:cNvSpPr>
          <p:nvPr/>
        </p:nvSpPr>
        <p:spPr bwMode="auto">
          <a:xfrm>
            <a:off x="4622800" y="28956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8619" name="TextBox 16"/>
          <p:cNvSpPr txBox="1">
            <a:spLocks noChangeArrowheads="1"/>
          </p:cNvSpPr>
          <p:nvPr/>
        </p:nvSpPr>
        <p:spPr bwMode="auto">
          <a:xfrm>
            <a:off x="5167313" y="29257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8611" idx="2"/>
            <a:endCxn id="68618" idx="0"/>
          </p:cNvCxnSpPr>
          <p:nvPr/>
        </p:nvCxnSpPr>
        <p:spPr>
          <a:xfrm flipH="1">
            <a:off x="4921250" y="2555875"/>
            <a:ext cx="504825" cy="33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1" name="TextBox 17"/>
          <p:cNvSpPr txBox="1">
            <a:spLocks noChangeArrowheads="1"/>
          </p:cNvSpPr>
          <p:nvPr/>
        </p:nvSpPr>
        <p:spPr bwMode="auto">
          <a:xfrm>
            <a:off x="5911850" y="2865438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8622" name="TextBox 18"/>
          <p:cNvSpPr txBox="1">
            <a:spLocks noChangeArrowheads="1"/>
          </p:cNvSpPr>
          <p:nvPr/>
        </p:nvSpPr>
        <p:spPr bwMode="auto">
          <a:xfrm>
            <a:off x="6784975" y="2895600"/>
            <a:ext cx="344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6" name="Straight Connector 5"/>
          <p:cNvCxnSpPr>
            <a:stCxn id="68611" idx="2"/>
            <a:endCxn id="68621" idx="0"/>
          </p:cNvCxnSpPr>
          <p:nvPr/>
        </p:nvCxnSpPr>
        <p:spPr>
          <a:xfrm>
            <a:off x="5426075" y="2555875"/>
            <a:ext cx="922338" cy="30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24" name="TextBox 20"/>
          <p:cNvSpPr txBox="1">
            <a:spLocks noChangeArrowheads="1"/>
          </p:cNvSpPr>
          <p:nvPr/>
        </p:nvSpPr>
        <p:spPr bwMode="auto">
          <a:xfrm>
            <a:off x="5518150" y="3581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68625" name="TextBox 21"/>
          <p:cNvSpPr txBox="1">
            <a:spLocks noChangeArrowheads="1"/>
          </p:cNvSpPr>
          <p:nvPr/>
        </p:nvSpPr>
        <p:spPr bwMode="auto">
          <a:xfrm>
            <a:off x="6392863" y="3611563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68621" idx="2"/>
            <a:endCxn id="68624" idx="0"/>
          </p:cNvCxnSpPr>
          <p:nvPr/>
        </p:nvCxnSpPr>
        <p:spPr>
          <a:xfrm flipH="1">
            <a:off x="5886450" y="3233738"/>
            <a:ext cx="461963" cy="347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Rotate left around the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69634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69635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69636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69634" idx="2"/>
            <a:endCxn id="69635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9634" idx="2"/>
            <a:endCxn id="69636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9640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69641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69642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69643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69636" idx="2"/>
            <a:endCxn id="69642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5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69646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69636" idx="2"/>
            <a:endCxn id="69645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8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69649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69635" idx="2"/>
            <a:endCxn id="69648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79500" y="4191000"/>
            <a:ext cx="3359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Rotate left around the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0658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0659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0660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0658" idx="2"/>
            <a:endCxn id="70659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0658" idx="2"/>
            <a:endCxn id="70660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0664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70665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0666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0667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0660" idx="2"/>
            <a:endCxn id="70666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9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0670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70660" idx="2"/>
            <a:endCxn id="70669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2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0673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70659" idx="2"/>
            <a:endCxn id="70672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the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1682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1683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1684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1682" idx="2"/>
            <a:endCxn id="71683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1682" idx="2"/>
            <a:endCxn id="71684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1688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1689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1690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1691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1684" idx="2"/>
            <a:endCxn id="71690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3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1694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71684" idx="2"/>
            <a:endCxn id="71693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6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1697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71683" idx="2"/>
            <a:endCxn id="71696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the</a:t>
            </a:r>
          </a:p>
        </p:txBody>
      </p:sp>
      <p:sp>
        <p:nvSpPr>
          <p:cNvPr id="71700" name="TextBox 24"/>
          <p:cNvSpPr txBox="1">
            <a:spLocks noChangeArrowheads="1"/>
          </p:cNvSpPr>
          <p:nvPr/>
        </p:nvSpPr>
        <p:spPr bwMode="auto">
          <a:xfrm>
            <a:off x="5959475" y="28702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1701" name="TextBox 25"/>
          <p:cNvSpPr txBox="1">
            <a:spLocks noChangeArrowheads="1"/>
          </p:cNvSpPr>
          <p:nvPr/>
        </p:nvSpPr>
        <p:spPr bwMode="auto">
          <a:xfrm>
            <a:off x="6635750" y="2898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11" name="Straight Connector 10"/>
          <p:cNvCxnSpPr>
            <a:stCxn id="71683" idx="2"/>
            <a:endCxn id="71700" idx="0"/>
          </p:cNvCxnSpPr>
          <p:nvPr/>
        </p:nvCxnSpPr>
        <p:spPr>
          <a:xfrm>
            <a:off x="5559425" y="2555875"/>
            <a:ext cx="700088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2707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2708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2706" idx="2"/>
            <a:endCxn id="72707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2706" idx="2"/>
            <a:endCxn id="72708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2712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2713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2714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2715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2708" idx="2"/>
            <a:endCxn id="72714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7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2718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72708" idx="2"/>
            <a:endCxn id="72717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20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2721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4" name="Straight Connector 3"/>
          <p:cNvCxnSpPr>
            <a:stCxn id="72707" idx="2"/>
            <a:endCxn id="72720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lazy</a:t>
            </a:r>
          </a:p>
        </p:txBody>
      </p:sp>
      <p:sp>
        <p:nvSpPr>
          <p:cNvPr id="72724" name="TextBox 24"/>
          <p:cNvSpPr txBox="1">
            <a:spLocks noChangeArrowheads="1"/>
          </p:cNvSpPr>
          <p:nvPr/>
        </p:nvSpPr>
        <p:spPr bwMode="auto">
          <a:xfrm>
            <a:off x="5959475" y="28702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2725" name="TextBox 25"/>
          <p:cNvSpPr txBox="1">
            <a:spLocks noChangeArrowheads="1"/>
          </p:cNvSpPr>
          <p:nvPr/>
        </p:nvSpPr>
        <p:spPr bwMode="auto">
          <a:xfrm>
            <a:off x="6635750" y="2898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11" name="Straight Connector 10"/>
          <p:cNvCxnSpPr>
            <a:stCxn id="72707" idx="2"/>
            <a:endCxn id="72724" idx="0"/>
          </p:cNvCxnSpPr>
          <p:nvPr/>
        </p:nvCxnSpPr>
        <p:spPr>
          <a:xfrm>
            <a:off x="5559425" y="2555875"/>
            <a:ext cx="700088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3730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3731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3732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3730" idx="2"/>
            <a:endCxn id="73731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3730" idx="2"/>
            <a:endCxn id="73732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5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73736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73737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3738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3739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3732" idx="2"/>
            <a:endCxn id="73738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1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3742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73732" idx="2"/>
            <a:endCxn id="73741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4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3745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4" name="Straight Connector 3"/>
          <p:cNvCxnSpPr>
            <a:stCxn id="73731" idx="2"/>
            <a:endCxn id="73744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lazy</a:t>
            </a:r>
          </a:p>
        </p:txBody>
      </p:sp>
      <p:sp>
        <p:nvSpPr>
          <p:cNvPr id="73748" name="TextBox 24"/>
          <p:cNvSpPr txBox="1">
            <a:spLocks noChangeArrowheads="1"/>
          </p:cNvSpPr>
          <p:nvPr/>
        </p:nvSpPr>
        <p:spPr bwMode="auto">
          <a:xfrm>
            <a:off x="5959475" y="28702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3749" name="TextBox 25"/>
          <p:cNvSpPr txBox="1">
            <a:spLocks noChangeArrowheads="1"/>
          </p:cNvSpPr>
          <p:nvPr/>
        </p:nvSpPr>
        <p:spPr bwMode="auto">
          <a:xfrm>
            <a:off x="6635750" y="2898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11" name="Straight Connector 10"/>
          <p:cNvCxnSpPr>
            <a:stCxn id="73731" idx="2"/>
            <a:endCxn id="73748" idx="0"/>
          </p:cNvCxnSpPr>
          <p:nvPr/>
        </p:nvCxnSpPr>
        <p:spPr>
          <a:xfrm>
            <a:off x="5559425" y="2555875"/>
            <a:ext cx="700088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1" name="TextBox 26"/>
          <p:cNvSpPr txBox="1">
            <a:spLocks noChangeArrowheads="1"/>
          </p:cNvSpPr>
          <p:nvPr/>
        </p:nvSpPr>
        <p:spPr bwMode="auto">
          <a:xfrm>
            <a:off x="4413250" y="3609975"/>
            <a:ext cx="73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lazy</a:t>
            </a:r>
          </a:p>
        </p:txBody>
      </p:sp>
      <p:sp>
        <p:nvSpPr>
          <p:cNvPr id="73752" name="TextBox 27"/>
          <p:cNvSpPr txBox="1">
            <a:spLocks noChangeArrowheads="1"/>
          </p:cNvSpPr>
          <p:nvPr/>
        </p:nvSpPr>
        <p:spPr bwMode="auto">
          <a:xfrm>
            <a:off x="5087938" y="363855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20" name="Straight Connector 19"/>
          <p:cNvCxnSpPr>
            <a:stCxn id="73744" idx="2"/>
            <a:endCxn id="73751" idx="0"/>
          </p:cNvCxnSpPr>
          <p:nvPr/>
        </p:nvCxnSpPr>
        <p:spPr>
          <a:xfrm flipH="1">
            <a:off x="4779963" y="3238500"/>
            <a:ext cx="368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4754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4755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4756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4754" idx="2"/>
            <a:endCxn id="74755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4754" idx="2"/>
            <a:endCxn id="74756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9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74760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74761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4762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4763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4756" idx="2"/>
            <a:endCxn id="74762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5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4766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6" name="Straight Connector 5"/>
          <p:cNvCxnSpPr>
            <a:stCxn id="74756" idx="2"/>
            <a:endCxn id="74765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8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4769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4" name="Straight Connector 3"/>
          <p:cNvCxnSpPr>
            <a:stCxn id="74755" idx="2"/>
            <a:endCxn id="74768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dog</a:t>
            </a:r>
          </a:p>
        </p:txBody>
      </p:sp>
      <p:sp>
        <p:nvSpPr>
          <p:cNvPr id="74772" name="TextBox 24"/>
          <p:cNvSpPr txBox="1">
            <a:spLocks noChangeArrowheads="1"/>
          </p:cNvSpPr>
          <p:nvPr/>
        </p:nvSpPr>
        <p:spPr bwMode="auto">
          <a:xfrm>
            <a:off x="5959475" y="28702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4773" name="TextBox 25"/>
          <p:cNvSpPr txBox="1">
            <a:spLocks noChangeArrowheads="1"/>
          </p:cNvSpPr>
          <p:nvPr/>
        </p:nvSpPr>
        <p:spPr bwMode="auto">
          <a:xfrm>
            <a:off x="6635750" y="2898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11" name="Straight Connector 10"/>
          <p:cNvCxnSpPr>
            <a:stCxn id="74755" idx="2"/>
            <a:endCxn id="74772" idx="0"/>
          </p:cNvCxnSpPr>
          <p:nvPr/>
        </p:nvCxnSpPr>
        <p:spPr>
          <a:xfrm>
            <a:off x="5559425" y="2555875"/>
            <a:ext cx="700088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5" name="TextBox 26"/>
          <p:cNvSpPr txBox="1">
            <a:spLocks noChangeArrowheads="1"/>
          </p:cNvSpPr>
          <p:nvPr/>
        </p:nvSpPr>
        <p:spPr bwMode="auto">
          <a:xfrm>
            <a:off x="4413250" y="3609975"/>
            <a:ext cx="73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lazy</a:t>
            </a:r>
          </a:p>
        </p:txBody>
      </p:sp>
      <p:sp>
        <p:nvSpPr>
          <p:cNvPr id="74776" name="TextBox 27"/>
          <p:cNvSpPr txBox="1">
            <a:spLocks noChangeArrowheads="1"/>
          </p:cNvSpPr>
          <p:nvPr/>
        </p:nvSpPr>
        <p:spPr bwMode="auto">
          <a:xfrm>
            <a:off x="5087938" y="363855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20" name="Straight Connector 19"/>
          <p:cNvCxnSpPr>
            <a:stCxn id="74768" idx="2"/>
            <a:endCxn id="74775" idx="0"/>
          </p:cNvCxnSpPr>
          <p:nvPr/>
        </p:nvCxnSpPr>
        <p:spPr>
          <a:xfrm flipH="1">
            <a:off x="4779963" y="3238500"/>
            <a:ext cx="368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Rotation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eaLnBrk="1" hangingPunct="1"/>
            <a:r>
              <a:rPr lang="en-US" smtClean="0"/>
              <a:t>We need an operation on a binary tree that changes the relative heights of left and right subtrees, but preserves the binary search tree property</a:t>
            </a:r>
          </a:p>
        </p:txBody>
      </p:sp>
      <p:pic>
        <p:nvPicPr>
          <p:cNvPr id="19459" name="Picture 2" descr="C:\Documents and Settings\Administrator\My Documents\Koffman\PPTs\JPEGS\JWCL233_Koffman JPG files\ch09\w0225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25130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Documents and Settings\Administrator\My Documents\Koffman\PPTs\JPEGS\JWCL233_Koffman JPG files\ch09\w0226-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267200"/>
            <a:ext cx="2395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Documents and Settings\Administrator\My Documents\Koffman\PPTs\JPEGS\JWCL233_Koffman JPG files\ch09\w0227-n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0" y="4343400"/>
            <a:ext cx="292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AVL Tree Example (cont.)</a:t>
            </a:r>
          </a:p>
        </p:txBody>
      </p:sp>
      <p:sp>
        <p:nvSpPr>
          <p:cNvPr id="75778" name="TextBox 6"/>
          <p:cNvSpPr txBox="1">
            <a:spLocks noChangeArrowheads="1"/>
          </p:cNvSpPr>
          <p:nvPr/>
        </p:nvSpPr>
        <p:spPr bwMode="auto">
          <a:xfrm>
            <a:off x="4140200" y="1666875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jumps</a:t>
            </a:r>
          </a:p>
        </p:txBody>
      </p:sp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5121275" y="2187575"/>
            <a:ext cx="874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quick</a:t>
            </a:r>
          </a:p>
        </p:txBody>
      </p:sp>
      <p:sp>
        <p:nvSpPr>
          <p:cNvPr id="75780" name="TextBox 9"/>
          <p:cNvSpPr txBox="1">
            <a:spLocks noChangeArrowheads="1"/>
          </p:cNvSpPr>
          <p:nvPr/>
        </p:nvSpPr>
        <p:spPr bwMode="auto">
          <a:xfrm>
            <a:off x="2979738" y="2220913"/>
            <a:ext cx="87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brown</a:t>
            </a:r>
          </a:p>
        </p:txBody>
      </p:sp>
      <p:cxnSp>
        <p:nvCxnSpPr>
          <p:cNvPr id="12" name="Straight Connector 11"/>
          <p:cNvCxnSpPr>
            <a:stCxn id="75778" idx="2"/>
            <a:endCxn id="75779" idx="0"/>
          </p:cNvCxnSpPr>
          <p:nvPr/>
        </p:nvCxnSpPr>
        <p:spPr>
          <a:xfrm>
            <a:off x="4576763" y="2035175"/>
            <a:ext cx="982662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5778" idx="2"/>
            <a:endCxn id="75780" idx="0"/>
          </p:cNvCxnSpPr>
          <p:nvPr/>
        </p:nvCxnSpPr>
        <p:spPr>
          <a:xfrm flipH="1">
            <a:off x="3416300" y="2035175"/>
            <a:ext cx="1160463" cy="18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4921250" y="16970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sp>
        <p:nvSpPr>
          <p:cNvPr id="75784" name="TextBox 12"/>
          <p:cNvSpPr txBox="1">
            <a:spLocks noChangeArrowheads="1"/>
          </p:cNvSpPr>
          <p:nvPr/>
        </p:nvSpPr>
        <p:spPr bwMode="auto">
          <a:xfrm>
            <a:off x="5984875" y="2217738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sp>
        <p:nvSpPr>
          <p:cNvPr id="75785" name="TextBox 14"/>
          <p:cNvSpPr txBox="1">
            <a:spLocks noChangeArrowheads="1"/>
          </p:cNvSpPr>
          <p:nvPr/>
        </p:nvSpPr>
        <p:spPr bwMode="auto">
          <a:xfrm>
            <a:off x="3800475" y="2251075"/>
            <a:ext cx="38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+1</a:t>
            </a:r>
          </a:p>
        </p:txBody>
      </p:sp>
      <p:sp>
        <p:nvSpPr>
          <p:cNvPr id="75786" name="TextBox 15"/>
          <p:cNvSpPr txBox="1">
            <a:spLocks noChangeArrowheads="1"/>
          </p:cNvSpPr>
          <p:nvPr/>
        </p:nvSpPr>
        <p:spPr bwMode="auto">
          <a:xfrm>
            <a:off x="2525713" y="2898775"/>
            <a:ext cx="598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5787" name="TextBox 16"/>
          <p:cNvSpPr txBox="1">
            <a:spLocks noChangeArrowheads="1"/>
          </p:cNvSpPr>
          <p:nvPr/>
        </p:nvSpPr>
        <p:spPr bwMode="auto">
          <a:xfrm>
            <a:off x="3070225" y="2928938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5" name="Straight Connector 4"/>
          <p:cNvCxnSpPr>
            <a:stCxn id="75780" idx="2"/>
            <a:endCxn id="75786" idx="0"/>
          </p:cNvCxnSpPr>
          <p:nvPr/>
        </p:nvCxnSpPr>
        <p:spPr>
          <a:xfrm flipH="1">
            <a:off x="2824163" y="2589213"/>
            <a:ext cx="592137" cy="30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9" name="TextBox 17"/>
          <p:cNvSpPr txBox="1">
            <a:spLocks noChangeArrowheads="1"/>
          </p:cNvSpPr>
          <p:nvPr/>
        </p:nvSpPr>
        <p:spPr bwMode="auto">
          <a:xfrm>
            <a:off x="3617913" y="2867025"/>
            <a:ext cx="598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fox</a:t>
            </a:r>
          </a:p>
        </p:txBody>
      </p:sp>
      <p:sp>
        <p:nvSpPr>
          <p:cNvPr id="75790" name="TextBox 18"/>
          <p:cNvSpPr txBox="1">
            <a:spLocks noChangeArrowheads="1"/>
          </p:cNvSpPr>
          <p:nvPr/>
        </p:nvSpPr>
        <p:spPr bwMode="auto">
          <a:xfrm>
            <a:off x="4197350" y="2900363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6" name="Straight Connector 5"/>
          <p:cNvCxnSpPr>
            <a:stCxn id="75780" idx="2"/>
            <a:endCxn id="75789" idx="0"/>
          </p:cNvCxnSpPr>
          <p:nvPr/>
        </p:nvCxnSpPr>
        <p:spPr>
          <a:xfrm>
            <a:off x="3416300" y="2589213"/>
            <a:ext cx="501650" cy="27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2" name="TextBox 20"/>
          <p:cNvSpPr txBox="1">
            <a:spLocks noChangeArrowheads="1"/>
          </p:cNvSpPr>
          <p:nvPr/>
        </p:nvSpPr>
        <p:spPr bwMode="auto">
          <a:xfrm>
            <a:off x="4779963" y="2870200"/>
            <a:ext cx="73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over</a:t>
            </a:r>
          </a:p>
        </p:txBody>
      </p:sp>
      <p:sp>
        <p:nvSpPr>
          <p:cNvPr id="75793" name="TextBox 21"/>
          <p:cNvSpPr txBox="1">
            <a:spLocks noChangeArrowheads="1"/>
          </p:cNvSpPr>
          <p:nvPr/>
        </p:nvSpPr>
        <p:spPr bwMode="auto">
          <a:xfrm>
            <a:off x="5456238" y="2898775"/>
            <a:ext cx="34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-1</a:t>
            </a:r>
          </a:p>
        </p:txBody>
      </p:sp>
      <p:cxnSp>
        <p:nvCxnSpPr>
          <p:cNvPr id="4" name="Straight Connector 3"/>
          <p:cNvCxnSpPr>
            <a:stCxn id="75779" idx="2"/>
            <a:endCxn id="75792" idx="0"/>
          </p:cNvCxnSpPr>
          <p:nvPr/>
        </p:nvCxnSpPr>
        <p:spPr>
          <a:xfrm flipH="1">
            <a:off x="5148263" y="2555875"/>
            <a:ext cx="411162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1666875"/>
            <a:ext cx="1600200" cy="8588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/>
              <a:t>dog</a:t>
            </a:r>
          </a:p>
        </p:txBody>
      </p:sp>
      <p:sp>
        <p:nvSpPr>
          <p:cNvPr id="75796" name="TextBox 24"/>
          <p:cNvSpPr txBox="1">
            <a:spLocks noChangeArrowheads="1"/>
          </p:cNvSpPr>
          <p:nvPr/>
        </p:nvSpPr>
        <p:spPr bwMode="auto">
          <a:xfrm>
            <a:off x="5959475" y="2870200"/>
            <a:ext cx="59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the</a:t>
            </a:r>
          </a:p>
        </p:txBody>
      </p:sp>
      <p:sp>
        <p:nvSpPr>
          <p:cNvPr id="75797" name="TextBox 25"/>
          <p:cNvSpPr txBox="1">
            <a:spLocks noChangeArrowheads="1"/>
          </p:cNvSpPr>
          <p:nvPr/>
        </p:nvSpPr>
        <p:spPr bwMode="auto">
          <a:xfrm>
            <a:off x="6635750" y="2898775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11" name="Straight Connector 10"/>
          <p:cNvCxnSpPr>
            <a:stCxn id="75779" idx="2"/>
            <a:endCxn id="75796" idx="0"/>
          </p:cNvCxnSpPr>
          <p:nvPr/>
        </p:nvCxnSpPr>
        <p:spPr>
          <a:xfrm>
            <a:off x="5559425" y="2555875"/>
            <a:ext cx="700088" cy="31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TextBox 26"/>
          <p:cNvSpPr txBox="1">
            <a:spLocks noChangeArrowheads="1"/>
          </p:cNvSpPr>
          <p:nvPr/>
        </p:nvSpPr>
        <p:spPr bwMode="auto">
          <a:xfrm>
            <a:off x="4413250" y="3609975"/>
            <a:ext cx="735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lazy</a:t>
            </a:r>
          </a:p>
        </p:txBody>
      </p:sp>
      <p:sp>
        <p:nvSpPr>
          <p:cNvPr id="75800" name="TextBox 27"/>
          <p:cNvSpPr txBox="1">
            <a:spLocks noChangeArrowheads="1"/>
          </p:cNvSpPr>
          <p:nvPr/>
        </p:nvSpPr>
        <p:spPr bwMode="auto">
          <a:xfrm>
            <a:off x="5087938" y="3638550"/>
            <a:ext cx="284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20" name="Straight Connector 19"/>
          <p:cNvCxnSpPr>
            <a:stCxn id="75792" idx="2"/>
            <a:endCxn id="75799" idx="0"/>
          </p:cNvCxnSpPr>
          <p:nvPr/>
        </p:nvCxnSpPr>
        <p:spPr>
          <a:xfrm flipH="1">
            <a:off x="4779963" y="3238500"/>
            <a:ext cx="368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2" name="TextBox 28"/>
          <p:cNvSpPr txBox="1">
            <a:spLocks noChangeArrowheads="1"/>
          </p:cNvSpPr>
          <p:nvPr/>
        </p:nvSpPr>
        <p:spPr bwMode="auto">
          <a:xfrm>
            <a:off x="3238500" y="3608388"/>
            <a:ext cx="598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dog</a:t>
            </a:r>
          </a:p>
        </p:txBody>
      </p:sp>
      <p:sp>
        <p:nvSpPr>
          <p:cNvPr id="75803" name="TextBox 29"/>
          <p:cNvSpPr txBox="1">
            <a:spLocks noChangeArrowheads="1"/>
          </p:cNvSpPr>
          <p:nvPr/>
        </p:nvSpPr>
        <p:spPr bwMode="auto">
          <a:xfrm>
            <a:off x="3819525" y="3641725"/>
            <a:ext cx="284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0</a:t>
            </a:r>
          </a:p>
        </p:txBody>
      </p:sp>
      <p:cxnSp>
        <p:nvCxnSpPr>
          <p:cNvPr id="31" name="Straight Connector 30"/>
          <p:cNvCxnSpPr>
            <a:stCxn id="75789" idx="2"/>
            <a:endCxn id="75802" idx="0"/>
          </p:cNvCxnSpPr>
          <p:nvPr/>
        </p:nvCxnSpPr>
        <p:spPr>
          <a:xfrm flipH="1">
            <a:off x="3538538" y="3236913"/>
            <a:ext cx="379412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an AVL Tree</a:t>
            </a:r>
          </a:p>
        </p:txBody>
      </p:sp>
      <p:pic>
        <p:nvPicPr>
          <p:cNvPr id="76802" name="Picture 2" descr="C:\Documents and Settings\Administrator\My Documents\Koffman\PPTs\JPEGS\JWCL233_Koffman JPG files\ch09\w024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69342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8925"/>
            <a:ext cx="83978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Implementing an AVL Tree (cont.)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225" y="1582738"/>
            <a:ext cx="3257550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AVLNode</a:t>
            </a:r>
            <a:r>
              <a:rPr lang="en-US" smtClean="0"/>
              <a:t> Class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552575"/>
            <a:ext cx="68961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Inserting into an AVL Tree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easiest way to keep a tree balanced is never to let it remain critically unbalanced</a:t>
            </a:r>
          </a:p>
          <a:p>
            <a:pPr eaLnBrk="1" hangingPunct="1"/>
            <a:r>
              <a:rPr lang="en-US" smtClean="0"/>
              <a:t>If any node becomes critical, rebalance immediately</a:t>
            </a:r>
          </a:p>
          <a:p>
            <a:pPr eaLnBrk="1" hangingPunct="1"/>
            <a:r>
              <a:rPr lang="en-US" smtClean="0"/>
              <a:t>Identify critical nodes by checking the balance at the root node as you return along the insertion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Inserting into an AVL Tree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676400"/>
            <a:ext cx="83820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Algorithm for Insertion into an AVL Tree</a:t>
            </a:r>
          </a:p>
          <a:p>
            <a:pPr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1.</a:t>
            </a:r>
            <a:r>
              <a:rPr lang="en-US" dirty="0"/>
              <a:t>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/>
              <a:t>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2.</a:t>
            </a:r>
            <a:r>
              <a:rPr lang="en-US" dirty="0"/>
              <a:t> </a:t>
            </a:r>
            <a:r>
              <a:rPr lang="en-US" b="1" dirty="0"/>
              <a:t>	</a:t>
            </a:r>
            <a:r>
              <a:rPr lang="en-US" dirty="0"/>
              <a:t>Create a new tree with the item at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root</a:t>
            </a:r>
            <a:r>
              <a:rPr lang="en-US" dirty="0"/>
              <a:t> and return </a:t>
            </a:r>
            <a:r>
              <a:rPr lang="en-US" b="1" dirty="0"/>
              <a:t>true</a:t>
            </a:r>
          </a:p>
          <a:p>
            <a:pPr>
              <a:defRPr/>
            </a:pPr>
            <a:r>
              <a:rPr lang="en-US" dirty="0"/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/>
              <a:t>the item is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root-&gt;data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3. </a:t>
            </a:r>
            <a:r>
              <a:rPr lang="en-US" dirty="0"/>
              <a:t>	The item is already in the tree; return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endParaRPr lang="en-US" dirty="0"/>
          </a:p>
          <a:p>
            <a:pPr>
              <a:defRPr/>
            </a:pPr>
            <a:r>
              <a:rPr lang="en-US" dirty="0"/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/>
              <a:t>the item is less than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root-&gt;data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4.</a:t>
            </a:r>
            <a:r>
              <a:rPr lang="en-US" dirty="0"/>
              <a:t> 	Recursively insert the item in the left subtree.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5.</a:t>
            </a:r>
            <a:r>
              <a:rPr lang="en-US" dirty="0"/>
              <a:t> 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the height of the left subtree has increased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increase</a:t>
            </a:r>
            <a:r>
              <a:rPr lang="en-US" dirty="0"/>
              <a:t>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6.</a:t>
            </a:r>
            <a:r>
              <a:rPr lang="en-US" dirty="0"/>
              <a:t> 	         Decrement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balance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7.</a:t>
            </a:r>
            <a:r>
              <a:rPr lang="en-US" dirty="0"/>
              <a:t> 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is zero, reset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increase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to false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8.</a:t>
            </a:r>
            <a:r>
              <a:rPr lang="en-US" dirty="0"/>
              <a:t> 	  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balance</a:t>
            </a:r>
            <a:r>
              <a:rPr lang="en-US" dirty="0"/>
              <a:t> is less than –1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9. </a:t>
            </a:r>
            <a:r>
              <a:rPr lang="en-US" dirty="0"/>
              <a:t>	 	Reset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increase</a:t>
            </a:r>
            <a:r>
              <a:rPr lang="en-US" dirty="0"/>
              <a:t>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10.</a:t>
            </a:r>
            <a:r>
              <a:rPr lang="en-US" dirty="0"/>
              <a:t> 		Perform a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rebalance_left</a:t>
            </a:r>
            <a:endParaRPr lang="en-US" dirty="0"/>
          </a:p>
          <a:p>
            <a:pPr>
              <a:defRPr/>
            </a:pPr>
            <a:r>
              <a:rPr lang="en-US" dirty="0"/>
              <a:t>   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/>
              <a:t>the item is greater than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root-&gt;data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11. </a:t>
            </a:r>
            <a:r>
              <a:rPr lang="en-US" dirty="0"/>
              <a:t>	The processing is symmetric to Steps 4 through 10. Note that balance</a:t>
            </a:r>
          </a:p>
          <a:p>
            <a:pPr>
              <a:defRPr/>
            </a:pPr>
            <a:r>
              <a:rPr lang="en-US" dirty="0"/>
              <a:t>	is incremented if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increase</a:t>
            </a:r>
            <a:r>
              <a:rPr lang="en-US" dirty="0"/>
              <a:t> is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Recursive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The recursive insert function is called by the insert starter function (see the </a:t>
            </a:r>
            <a:r>
              <a:rPr lang="en-US" sz="1300" smtClean="0">
                <a:latin typeface="Courier New" pitchFamily="49" charset="0"/>
                <a:cs typeface="Courier New" pitchFamily="49" charset="0"/>
              </a:rPr>
              <a:t>AVL_Tree Class Definition</a:t>
            </a:r>
            <a:r>
              <a:rPr lang="en-US" sz="16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/** </a:t>
            </a:r>
            <a:r>
              <a:rPr lang="en-US" sz="1600" i="1" smtClean="0"/>
              <a:t>Insert an item into the tree.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smtClean="0"/>
              <a:t>	post: The item is in the tree.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@param local_root </a:t>
            </a:r>
            <a:r>
              <a:rPr lang="en-US" sz="1600" i="1" smtClean="0"/>
              <a:t>A reference to the current root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@param item </a:t>
            </a:r>
            <a:r>
              <a:rPr lang="en-US" sz="1600" i="1" smtClean="0"/>
              <a:t>The item to be inserted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@return true </a:t>
            </a:r>
            <a:r>
              <a:rPr lang="en-US" sz="1600" i="1" smtClean="0"/>
              <a:t>only if the item was not already in the tree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*/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virtual bool insert(BTNode&lt;Item_Type&gt;*&amp; local_root,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	const Item_Type&amp; item)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if (local_root == NULL)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local_root = new AVLNode&lt;Item_Type&gt;(item);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increase = true;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	return true;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Recursive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4000" smtClean="0"/>
              <a:t> Function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78825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if (item &lt; local_root-&gt;data)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bool return_value = insert(local_root-&gt;left, item);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if (increase)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AVLNode&lt;Item_Type&gt;* AVL_local_root =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	dynamic_cast&lt;AVLNode&lt;Item_Type&gt;*&gt;(local_root);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switch (AVL_local_root-&gt;balance)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case AVLNode&lt;Item_Type&gt;::BALANCED 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	// </a:t>
            </a:r>
            <a:r>
              <a:rPr lang="en-US" sz="1500" i="1" smtClean="0"/>
              <a:t>local root is now left heavy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	AVL_local_root-&gt;balance = 			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	AVLNode&lt;Item_Type&gt;::LEFT_HEAVY;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smtClean="0"/>
              <a:t>		break;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case AVLNode&lt;Item_Type&gt;::RIGHT_HEAVY 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	// </a:t>
            </a:r>
            <a:r>
              <a:rPr lang="en-US" sz="1300" i="1" smtClean="0"/>
              <a:t>local root is now right heavy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	AVL_local_root-&gt;balance = AVLNode&lt;Item_Type&gt;::BALANCED;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	// </a:t>
            </a:r>
            <a:r>
              <a:rPr lang="en-US" sz="1300" i="1" smtClean="0"/>
              <a:t>Overall height of local root remains the same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	increase = false;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300" smtClean="0"/>
              <a:t>	break;</a:t>
            </a:r>
            <a:endParaRPr lang="en-US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smtClean="0"/>
              <a:t>Recursive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4000" smtClean="0"/>
              <a:t> Function (cont.)</a:t>
            </a:r>
          </a:p>
        </p:txBody>
      </p:sp>
      <p:sp>
        <p:nvSpPr>
          <p:cNvPr id="346115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case </a:t>
            </a:r>
            <a:r>
              <a:rPr lang="en-US" sz="1700" dirty="0" err="1" smtClean="0"/>
              <a:t>AVLNode</a:t>
            </a:r>
            <a:r>
              <a:rPr lang="en-US" sz="1700" dirty="0" smtClean="0"/>
              <a:t>&lt;</a:t>
            </a:r>
            <a:r>
              <a:rPr lang="en-US" sz="1700" dirty="0" err="1" smtClean="0"/>
              <a:t>Item_Type</a:t>
            </a:r>
            <a:r>
              <a:rPr lang="en-US" sz="1700" dirty="0" smtClean="0"/>
              <a:t>&gt;::LEFT_HEAVY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// </a:t>
            </a:r>
            <a:r>
              <a:rPr lang="en-US" sz="1700" i="1" dirty="0" smtClean="0"/>
              <a:t>local root is now critically unbalanced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</a:t>
            </a:r>
            <a:r>
              <a:rPr lang="en-US" sz="1700" dirty="0" err="1" smtClean="0"/>
              <a:t>rebalance_left</a:t>
            </a:r>
            <a:r>
              <a:rPr lang="en-US" sz="1700" dirty="0" smtClean="0"/>
              <a:t>(</a:t>
            </a:r>
            <a:r>
              <a:rPr lang="en-US" sz="1700" dirty="0" err="1" smtClean="0"/>
              <a:t>local_root</a:t>
            </a:r>
            <a:r>
              <a:rPr lang="en-US" sz="1700" dirty="0" smtClean="0"/>
              <a:t>);</a:t>
            </a:r>
            <a:endParaRPr lang="en-US" sz="1700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increase = false;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break;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		} // </a:t>
            </a:r>
            <a:r>
              <a:rPr lang="en-US" sz="1700" i="1" dirty="0" smtClean="0"/>
              <a:t>End</a:t>
            </a:r>
            <a:r>
              <a:rPr lang="en-US" sz="1700" dirty="0" smtClean="0"/>
              <a:t> switch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	} // </a:t>
            </a:r>
            <a:r>
              <a:rPr lang="en-US" sz="1700" i="1" dirty="0" smtClean="0"/>
              <a:t>End</a:t>
            </a:r>
            <a:r>
              <a:rPr lang="en-US" sz="1700" dirty="0" smtClean="0"/>
              <a:t> (if increase)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	return </a:t>
            </a:r>
            <a:r>
              <a:rPr lang="en-US" sz="1700" dirty="0" err="1" smtClean="0"/>
              <a:t>return_value</a:t>
            </a:r>
            <a:endParaRPr lang="en-US" sz="17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} // </a:t>
            </a:r>
            <a:r>
              <a:rPr lang="en-US" sz="1700" i="1" dirty="0" smtClean="0"/>
              <a:t>End</a:t>
            </a:r>
            <a:r>
              <a:rPr lang="en-US" sz="1700" dirty="0" smtClean="0"/>
              <a:t> (if item &lt;</a:t>
            </a:r>
            <a:r>
              <a:rPr lang="en-US" sz="1700" dirty="0" err="1" smtClean="0"/>
              <a:t>local_root</a:t>
            </a:r>
            <a:r>
              <a:rPr lang="en-US" sz="1700" dirty="0" smtClean="0"/>
              <a:t>-&gt;data)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else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increase = false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	return false;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/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9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Recursive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 Function (cont.)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828800"/>
            <a:ext cx="4953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4086225"/>
            <a:ext cx="48672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</a:t>
            </a:r>
          </a:p>
        </p:txBody>
      </p:sp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3657600" y="1450975"/>
            <a:ext cx="1600200" cy="1219200"/>
            <a:chOff x="1752600" y="1828800"/>
            <a:chExt cx="1600200" cy="1219200"/>
          </a:xfrm>
        </p:grpSpPr>
        <p:sp>
          <p:nvSpPr>
            <p:cNvPr id="3" name="Rectangle 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0483" name="Group 46"/>
          <p:cNvGrpSpPr>
            <a:grpSpLocks/>
          </p:cNvGrpSpPr>
          <p:nvPr/>
        </p:nvGrpSpPr>
        <p:grpSpPr bwMode="auto">
          <a:xfrm>
            <a:off x="1676400" y="2060575"/>
            <a:ext cx="1600200" cy="1219200"/>
            <a:chOff x="1752600" y="1828800"/>
            <a:chExt cx="1600200" cy="12192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0484" name="Group 51"/>
          <p:cNvGrpSpPr>
            <a:grpSpLocks/>
          </p:cNvGrpSpPr>
          <p:nvPr/>
        </p:nvGrpSpPr>
        <p:grpSpPr bwMode="auto">
          <a:xfrm>
            <a:off x="5740400" y="2060575"/>
            <a:ext cx="1600200" cy="1219200"/>
            <a:chOff x="1752600" y="1828800"/>
            <a:chExt cx="16002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40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1600" y="2533650"/>
              <a:ext cx="609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28800" y="2314575"/>
              <a:ext cx="5842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0485" name="Group 56"/>
          <p:cNvGrpSpPr>
            <a:grpSpLocks/>
          </p:cNvGrpSpPr>
          <p:nvPr/>
        </p:nvGrpSpPr>
        <p:grpSpPr bwMode="auto">
          <a:xfrm>
            <a:off x="355600" y="3476625"/>
            <a:ext cx="1600200" cy="1219200"/>
            <a:chOff x="1752600" y="1828800"/>
            <a:chExt cx="1600200" cy="1219200"/>
          </a:xfrm>
        </p:grpSpPr>
        <p:sp>
          <p:nvSpPr>
            <p:cNvPr id="58" name="Rectangle 5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0486" name="Group 61"/>
          <p:cNvGrpSpPr>
            <a:grpSpLocks/>
          </p:cNvGrpSpPr>
          <p:nvPr/>
        </p:nvGrpSpPr>
        <p:grpSpPr bwMode="auto">
          <a:xfrm>
            <a:off x="3009900" y="3476625"/>
            <a:ext cx="1600200" cy="1219200"/>
            <a:chOff x="1752600" y="1828800"/>
            <a:chExt cx="1600200" cy="1219200"/>
          </a:xfrm>
        </p:grpSpPr>
        <p:sp>
          <p:nvSpPr>
            <p:cNvPr id="63" name="Rectangle 6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0487" name="Group 66"/>
          <p:cNvGrpSpPr>
            <a:grpSpLocks/>
          </p:cNvGrpSpPr>
          <p:nvPr/>
        </p:nvGrpSpPr>
        <p:grpSpPr bwMode="auto">
          <a:xfrm>
            <a:off x="1676400" y="4953000"/>
            <a:ext cx="1600200" cy="1219200"/>
            <a:chOff x="1752600" y="1828800"/>
            <a:chExt cx="1600200" cy="1219200"/>
          </a:xfrm>
        </p:grpSpPr>
        <p:sp>
          <p:nvSpPr>
            <p:cNvPr id="68" name="Rectangle 6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data  = 7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0488" name="Curved Connector 10"/>
          <p:cNvCxnSpPr>
            <a:cxnSpLocks noChangeShapeType="1"/>
            <a:stCxn id="8" idx="1"/>
            <a:endCxn id="51" idx="3"/>
          </p:cNvCxnSpPr>
          <p:nvPr/>
        </p:nvCxnSpPr>
        <p:spPr bwMode="auto">
          <a:xfrm rot="10800000" flipV="1">
            <a:off x="3276600" y="2032000"/>
            <a:ext cx="457200" cy="2190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78" name="Curved Connector 77"/>
          <p:cNvCxnSpPr>
            <a:stCxn id="50" idx="1"/>
            <a:endCxn id="61" idx="0"/>
          </p:cNvCxnSpPr>
          <p:nvPr/>
        </p:nvCxnSpPr>
        <p:spPr>
          <a:xfrm rot="10800000" flipV="1">
            <a:off x="1155700" y="2641600"/>
            <a:ext cx="596900" cy="835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3"/>
            <a:endCxn id="71" idx="0"/>
          </p:cNvCxnSpPr>
          <p:nvPr/>
        </p:nvCxnSpPr>
        <p:spPr>
          <a:xfrm>
            <a:off x="1727200" y="4276725"/>
            <a:ext cx="749300" cy="6762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9" idx="3"/>
            <a:endCxn id="66" idx="0"/>
          </p:cNvCxnSpPr>
          <p:nvPr/>
        </p:nvCxnSpPr>
        <p:spPr>
          <a:xfrm>
            <a:off x="3048000" y="2860675"/>
            <a:ext cx="762000" cy="6159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2" name="Curved Connector 83"/>
          <p:cNvCxnSpPr>
            <a:cxnSpLocks noChangeShapeType="1"/>
            <a:stCxn id="5" idx="3"/>
            <a:endCxn id="56" idx="1"/>
          </p:cNvCxnSpPr>
          <p:nvPr/>
        </p:nvCxnSpPr>
        <p:spPr bwMode="auto">
          <a:xfrm>
            <a:off x="5029200" y="2251075"/>
            <a:ext cx="711200" cy="12700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89" name="Rectangle 88"/>
          <p:cNvSpPr/>
          <p:nvPr/>
        </p:nvSpPr>
        <p:spPr>
          <a:xfrm>
            <a:off x="2514600" y="1524000"/>
            <a:ext cx="679450" cy="28733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root</a:t>
            </a:r>
          </a:p>
        </p:txBody>
      </p:sp>
      <p:cxnSp>
        <p:nvCxnSpPr>
          <p:cNvPr id="20494" name="Curved Connector 87"/>
          <p:cNvCxnSpPr>
            <a:cxnSpLocks noChangeShapeType="1"/>
            <a:stCxn id="89" idx="3"/>
            <a:endCxn id="6" idx="1"/>
          </p:cNvCxnSpPr>
          <p:nvPr/>
        </p:nvCxnSpPr>
        <p:spPr bwMode="auto">
          <a:xfrm flipV="1">
            <a:off x="3194050" y="1641475"/>
            <a:ext cx="463550" cy="26988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Initial Algorithm for </a:t>
            </a:r>
            <a:r>
              <a:rPr lang="en-US" sz="3600" smtClean="0">
                <a:latin typeface="Courier New" pitchFamily="49" charset="0"/>
                <a:cs typeface="Courier New" pitchFamily="49" charset="0"/>
              </a:rPr>
              <a:t>rebalance_left</a:t>
            </a:r>
            <a:endParaRPr lang="en-US" sz="360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86106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Initial Algorithm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rebalanceLeft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1.</a:t>
            </a:r>
            <a:r>
              <a:rPr lang="en-US" dirty="0"/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 the left subtree has positive balance (Left-Right case)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2.</a:t>
            </a:r>
            <a:r>
              <a:rPr lang="en-US" dirty="0"/>
              <a:t> 	Rotate left around left subtree root.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3.</a:t>
            </a:r>
            <a:r>
              <a:rPr lang="en-US" dirty="0"/>
              <a:t>    Rotate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Effect of Rotations on Balance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The rebalance algorithm on the previous slide is incomplete as the balance of the nodes has not been adjusted</a:t>
            </a:r>
          </a:p>
          <a:p>
            <a:pPr eaLnBrk="1" hangingPunct="1"/>
            <a:r>
              <a:rPr lang="en-US" smtClean="0"/>
              <a:t>For a Left-Left tree the balances of the new root node and of its right child are 0 after a right rotation</a:t>
            </a:r>
          </a:p>
          <a:p>
            <a:pPr eaLnBrk="1" hangingPunct="1"/>
            <a:r>
              <a:rPr lang="en-US" smtClean="0"/>
              <a:t>Left-Right is more complicated:</a:t>
            </a:r>
          </a:p>
          <a:p>
            <a:pPr lvl="1" eaLnBrk="1" hangingPunct="1"/>
            <a:r>
              <a:rPr lang="en-US" smtClean="0"/>
              <a:t>the balance of the root is 0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Effect of Rotations on Balance (cont.)</a:t>
            </a:r>
            <a:endParaRPr lang="en-US" dirty="0"/>
          </a:p>
        </p:txBody>
      </p:sp>
      <p:sp>
        <p:nvSpPr>
          <p:cNvPr id="8704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 eaLnBrk="1" hangingPunct="1"/>
            <a:r>
              <a:rPr lang="en-US" smtClean="0"/>
              <a:t>if the critically unbalanced situation was due to an insertion into </a:t>
            </a:r>
          </a:p>
          <a:p>
            <a:pPr lvl="2" eaLnBrk="1" hangingPunct="1"/>
            <a:r>
              <a:rPr lang="en-US" smtClean="0"/>
              <a:t>subtree b</a:t>
            </a:r>
            <a:r>
              <a:rPr lang="en-US" baseline="-25000" smtClean="0"/>
              <a:t>L</a:t>
            </a:r>
            <a:r>
              <a:rPr lang="en-US" smtClean="0"/>
              <a:t> (Left-Right-Left case), the balance of the root's left child is 0 and the balance of the root's right child is +1 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87043" name="Picture 3" descr="C:\Documents and Settings\Administrator\My Documents\Koffman\PPTs\JPEGS\JWCL233_Koffman JPG files\ch09\w023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733800"/>
            <a:ext cx="3810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Effect of Rotations on Balance (cont.)</a:t>
            </a:r>
            <a:endParaRPr lang="en-US" dirty="0"/>
          </a:p>
        </p:txBody>
      </p:sp>
      <p:sp>
        <p:nvSpPr>
          <p:cNvPr id="8806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 eaLnBrk="1" hangingPunct="1"/>
            <a:r>
              <a:rPr lang="en-US" smtClean="0"/>
              <a:t>if the critically unbalanced situation was due to an insertion into </a:t>
            </a:r>
          </a:p>
          <a:p>
            <a:pPr lvl="2" eaLnBrk="1" hangingPunct="1"/>
            <a:r>
              <a:rPr lang="en-US" smtClean="0"/>
              <a:t>subtree b</a:t>
            </a:r>
            <a:r>
              <a:rPr lang="en-US" baseline="-25000" smtClean="0"/>
              <a:t>R</a:t>
            </a:r>
            <a:r>
              <a:rPr lang="en-US" smtClean="0"/>
              <a:t> (Left-Right-Right case), the balance of the root's left child is -1 and the balance of the root's right child is 0 </a:t>
            </a:r>
          </a:p>
          <a:p>
            <a:pPr lvl="2"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88067" name="Picture 3" descr="C:\Documents and Settings\Administrator\My Documents\Koffman\PPTs\JPEGS\JWCL233_Koffman JPG files\ch09\w023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57600"/>
            <a:ext cx="365760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Revised Algorithm for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rebalance_left</a:t>
            </a:r>
            <a:endParaRPr lang="en-US" sz="3600" dirty="0" smtClean="0"/>
          </a:p>
        </p:txBody>
      </p:sp>
      <p:sp>
        <p:nvSpPr>
          <p:cNvPr id="890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105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smtClean="0">
                <a:solidFill>
                  <a:srgbClr val="406F8D"/>
                </a:solidFill>
              </a:rPr>
              <a:t>Revised Algorithm for </a:t>
            </a:r>
            <a:r>
              <a:rPr lang="en-US" sz="1400" b="1" smtClean="0">
                <a:solidFill>
                  <a:srgbClr val="406F8D"/>
                </a:solidFill>
                <a:latin typeface="Courier New" pitchFamily="49" charset="0"/>
                <a:cs typeface="Courier New" pitchFamily="49" charset="0"/>
              </a:rPr>
              <a:t>rebalance_left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smtClean="0"/>
              <a:t> the left subtree has a positive balance (Left-Right case)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 	if</a:t>
            </a:r>
            <a:r>
              <a:rPr lang="en-US" sz="1400" smtClean="0"/>
              <a:t> the left-right subtree has a negative balance (Left-Right-Left case)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 subtree (new left subtree)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left-left subtree (new root)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local root (new right subtree) balance to +1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 	else</a:t>
            </a:r>
            <a:r>
              <a:rPr lang="en-US" sz="1400" smtClean="0"/>
              <a:t> </a:t>
            </a:r>
            <a:r>
              <a:rPr lang="en-US" sz="1400" b="1" smtClean="0"/>
              <a:t>if </a:t>
            </a:r>
            <a:r>
              <a:rPr lang="en-US" sz="1400" smtClean="0"/>
              <a:t>the left-right subtree has a positive balance (Left-Right-Right case)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 subtree (new left subtree) balance to –1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left-left subtree (new root)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local root (new right subtree)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 	else</a:t>
            </a:r>
            <a:r>
              <a:rPr lang="en-US" sz="1400" b="1" smtClean="0"/>
              <a:t> </a:t>
            </a:r>
            <a:r>
              <a:rPr lang="en-US" sz="1400" smtClean="0"/>
              <a:t>(Left-Right Balanced case)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 subtree (new left subtree)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left-left subtree (new root)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	Set the local root (new right subtree)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Rotate the left subtree left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b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400" smtClean="0"/>
              <a:t> (Left-Left case)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Set the left subtree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 	Set the local root balance to 0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w Cen MT" pitchFamily="34" charset="0"/>
              <a:buAutoNum type="arabicPeriod"/>
            </a:pPr>
            <a:r>
              <a:rPr lang="en-US" sz="1400" smtClean="0"/>
              <a:t>Rotate the local root right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Revised Algorithm </a:t>
            </a:r>
            <a:r>
              <a:rPr lang="en-US" sz="3600" dirty="0" smtClean="0"/>
              <a:t>for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rebalance_left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600" dirty="0"/>
              <a:t>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(on the previous slide) lines 4, 8, and 12 should say, “set the left-right </a:t>
            </a:r>
            <a:r>
              <a:rPr lang="en-US" dirty="0" err="1" smtClean="0"/>
              <a:t>subtree</a:t>
            </a:r>
            <a:r>
              <a:rPr lang="en-US" dirty="0" smtClean="0"/>
              <a:t>” instead of “set the left-left </a:t>
            </a:r>
            <a:r>
              <a:rPr lang="en-US" dirty="0" err="1" smtClean="0"/>
              <a:t>subtree</a:t>
            </a:r>
            <a:r>
              <a:rPr lang="en-US" smtClean="0"/>
              <a:t>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69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Function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rebalance_left</a:t>
            </a:r>
            <a:endParaRPr lang="en-US" smtClean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41036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816600"/>
            <a:ext cx="32924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an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Removal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from a left subtree, increases the balance of the local root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from a right subtree, decreases the balance of the local root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binary search tree removal function can be adapted for removal from an AVL tree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data field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decrease</a:t>
            </a:r>
            <a:r>
              <a:rPr lang="en-US" dirty="0" smtClean="0"/>
              <a:t> tells the previous level in the recursion that there was a decrease in the height of the subtree from which the return occurred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local root balance is incremented or decremented based on this field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balance is outside the threshold, a rebalance function is called to restore balance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Removal from an AVL Tree (cont.)</a:t>
            </a:r>
          </a:p>
        </p:txBody>
      </p:sp>
      <p:sp>
        <p:nvSpPr>
          <p:cNvPr id="952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Functions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rebalance_left</a:t>
            </a:r>
            <a:r>
              <a:rPr lang="en-US" dirty="0" smtClean="0"/>
              <a:t>, and </a:t>
            </a:r>
            <a:r>
              <a:rPr lang="en-US" sz="2600" dirty="0" err="1">
                <a:latin typeface="Courier New" pitchFamily="49" charset="0"/>
                <a:cs typeface="Courier New" pitchFamily="49" charset="0"/>
              </a:rPr>
              <a:t>rebalance_right</a:t>
            </a:r>
            <a:r>
              <a:rPr lang="en-US" dirty="0" smtClean="0"/>
              <a:t> need to be modified </a:t>
            </a:r>
            <a:r>
              <a:rPr lang="en-US" dirty="0"/>
              <a:t>so that they </a:t>
            </a:r>
            <a:r>
              <a:rPr lang="en-US" dirty="0" smtClean="0"/>
              <a:t>set the </a:t>
            </a:r>
            <a:r>
              <a:rPr lang="en-US" dirty="0"/>
              <a:t>balance value correctly if the left (or right) </a:t>
            </a:r>
            <a:r>
              <a:rPr lang="en-US" dirty="0" err="1"/>
              <a:t>subtree</a:t>
            </a:r>
            <a:r>
              <a:rPr lang="en-US" dirty="0"/>
              <a:t> is </a:t>
            </a:r>
            <a:r>
              <a:rPr lang="en-US" dirty="0" smtClean="0"/>
              <a:t>balanced</a:t>
            </a:r>
          </a:p>
          <a:p>
            <a:pPr lvl="1" eaLnBrk="1" hangingPunct="1">
              <a:defRPr/>
            </a:pPr>
            <a:r>
              <a:rPr lang="en-US" dirty="0"/>
              <a:t>When a </a:t>
            </a:r>
            <a:r>
              <a:rPr lang="en-US" dirty="0" err="1" smtClean="0"/>
              <a:t>subtree</a:t>
            </a:r>
            <a:r>
              <a:rPr lang="en-US" dirty="0" smtClean="0"/>
              <a:t> changes </a:t>
            </a:r>
            <a:r>
              <a:rPr lang="en-US" dirty="0"/>
              <a:t>from either left-heavy or right-heavy to balanced, then the height </a:t>
            </a:r>
            <a:r>
              <a:rPr lang="en-US" dirty="0" smtClean="0"/>
              <a:t>has decreased</a:t>
            </a:r>
            <a:r>
              <a:rPr lang="en-US" dirty="0"/>
              <a:t>, and decrease should remain </a:t>
            </a:r>
            <a:r>
              <a:rPr lang="en-US" b="1" dirty="0" smtClean="0"/>
              <a:t>true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err="1"/>
              <a:t>subtree</a:t>
            </a:r>
            <a:r>
              <a:rPr lang="en-US" dirty="0"/>
              <a:t> changes from </a:t>
            </a:r>
            <a:r>
              <a:rPr lang="en-US" dirty="0" smtClean="0"/>
              <a:t>balanced to </a:t>
            </a:r>
            <a:r>
              <a:rPr lang="en-US" dirty="0"/>
              <a:t>either left-heavy or right-heavy, then decrease should be reset to </a:t>
            </a:r>
            <a:r>
              <a:rPr lang="en-US" b="1" dirty="0" smtClean="0"/>
              <a:t>false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Each recursive return can result in a further need to rebalance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Performance of the AVL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Since each subtree is kept close to balanced, the AVL has expected O(log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Each subtree is allowed to be out of balance ±1 so the tree may contain some holes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worst case (which is rare) an AVL tree can be 1.44 times the height of a full binary tree that contains the same number of items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Ignoring constants, this still yields O(log </a:t>
            </a:r>
            <a:r>
              <a:rPr lang="en-US" i="1" dirty="0" smtClean="0"/>
              <a:t>n</a:t>
            </a:r>
            <a:r>
              <a:rPr lang="en-US" dirty="0" smtClean="0"/>
              <a:t>) performance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Empirical tests show that on average log</a:t>
            </a:r>
            <a:r>
              <a:rPr lang="en-US" baseline="-25000" dirty="0" smtClean="0"/>
              <a:t>2</a:t>
            </a:r>
            <a:r>
              <a:rPr lang="en-US" i="1" dirty="0" smtClean="0"/>
              <a:t>n</a:t>
            </a:r>
            <a:r>
              <a:rPr lang="en-US" dirty="0" smtClean="0"/>
              <a:t> + 0.25 comparisons are required to insert the </a:t>
            </a:r>
            <a:r>
              <a:rPr lang="en-US" i="1" dirty="0" smtClean="0"/>
              <a:t>n</a:t>
            </a:r>
            <a:r>
              <a:rPr lang="en-US" dirty="0" smtClean="0"/>
              <a:t>th item into an AVL tree – close to insertion into a corresponding complete binary search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 (cont.)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657600" y="1404938"/>
            <a:ext cx="1600200" cy="1236662"/>
            <a:chOff x="1752600" y="1828800"/>
            <a:chExt cx="1600200" cy="1236662"/>
          </a:xfrm>
        </p:grpSpPr>
        <p:sp>
          <p:nvSpPr>
            <p:cNvPr id="3" name="Rectangle 2"/>
            <p:cNvSpPr/>
            <p:nvPr/>
          </p:nvSpPr>
          <p:spPr>
            <a:xfrm>
              <a:off x="1752600" y="2209800"/>
              <a:ext cx="1600200" cy="8556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1507" name="Group 46"/>
          <p:cNvGrpSpPr>
            <a:grpSpLocks/>
          </p:cNvGrpSpPr>
          <p:nvPr/>
        </p:nvGrpSpPr>
        <p:grpSpPr bwMode="auto">
          <a:xfrm>
            <a:off x="1676400" y="2060575"/>
            <a:ext cx="1600200" cy="1219200"/>
            <a:chOff x="1752600" y="1828800"/>
            <a:chExt cx="1600200" cy="12192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1508" name="Group 51"/>
          <p:cNvGrpSpPr>
            <a:grpSpLocks/>
          </p:cNvGrpSpPr>
          <p:nvPr/>
        </p:nvGrpSpPr>
        <p:grpSpPr bwMode="auto">
          <a:xfrm>
            <a:off x="5740400" y="2060575"/>
            <a:ext cx="1600200" cy="1219200"/>
            <a:chOff x="1752600" y="1828800"/>
            <a:chExt cx="16002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40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1509" name="Group 56"/>
          <p:cNvGrpSpPr>
            <a:grpSpLocks/>
          </p:cNvGrpSpPr>
          <p:nvPr/>
        </p:nvGrpSpPr>
        <p:grpSpPr bwMode="auto">
          <a:xfrm>
            <a:off x="355600" y="3476625"/>
            <a:ext cx="1600200" cy="1219200"/>
            <a:chOff x="1752600" y="1828800"/>
            <a:chExt cx="1600200" cy="1219200"/>
          </a:xfrm>
        </p:grpSpPr>
        <p:sp>
          <p:nvSpPr>
            <p:cNvPr id="58" name="Rectangle 5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1510" name="Group 61"/>
          <p:cNvGrpSpPr>
            <a:grpSpLocks/>
          </p:cNvGrpSpPr>
          <p:nvPr/>
        </p:nvGrpSpPr>
        <p:grpSpPr bwMode="auto">
          <a:xfrm>
            <a:off x="3009900" y="3476625"/>
            <a:ext cx="1600200" cy="1219200"/>
            <a:chOff x="1752600" y="1828800"/>
            <a:chExt cx="1600200" cy="1219200"/>
          </a:xfrm>
        </p:grpSpPr>
        <p:sp>
          <p:nvSpPr>
            <p:cNvPr id="63" name="Rectangle 6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1511" name="Group 66"/>
          <p:cNvGrpSpPr>
            <a:grpSpLocks/>
          </p:cNvGrpSpPr>
          <p:nvPr/>
        </p:nvGrpSpPr>
        <p:grpSpPr bwMode="auto">
          <a:xfrm>
            <a:off x="1676400" y="4953000"/>
            <a:ext cx="1600200" cy="1219200"/>
            <a:chOff x="1752600" y="1828800"/>
            <a:chExt cx="1600200" cy="1219200"/>
          </a:xfrm>
        </p:grpSpPr>
        <p:sp>
          <p:nvSpPr>
            <p:cNvPr id="68" name="Rectangle 6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7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1512" name="Curved Connector 10"/>
          <p:cNvCxnSpPr>
            <a:cxnSpLocks noChangeShapeType="1"/>
            <a:stCxn id="8" idx="1"/>
            <a:endCxn id="51" idx="3"/>
          </p:cNvCxnSpPr>
          <p:nvPr/>
        </p:nvCxnSpPr>
        <p:spPr bwMode="auto">
          <a:xfrm rot="10800000" flipV="1">
            <a:off x="3276600" y="1985963"/>
            <a:ext cx="457200" cy="265112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78" name="Curved Connector 77"/>
          <p:cNvCxnSpPr>
            <a:stCxn id="50" idx="1"/>
            <a:endCxn id="61" idx="0"/>
          </p:cNvCxnSpPr>
          <p:nvPr/>
        </p:nvCxnSpPr>
        <p:spPr>
          <a:xfrm rot="10800000" flipV="1">
            <a:off x="1155700" y="2641600"/>
            <a:ext cx="596900" cy="835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3"/>
            <a:endCxn id="71" idx="0"/>
          </p:cNvCxnSpPr>
          <p:nvPr/>
        </p:nvCxnSpPr>
        <p:spPr>
          <a:xfrm>
            <a:off x="1727200" y="4276725"/>
            <a:ext cx="749300" cy="6762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9" idx="3"/>
            <a:endCxn id="66" idx="0"/>
          </p:cNvCxnSpPr>
          <p:nvPr/>
        </p:nvCxnSpPr>
        <p:spPr>
          <a:xfrm>
            <a:off x="3048000" y="2860675"/>
            <a:ext cx="762000" cy="6159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6" name="Curved Connector 83"/>
          <p:cNvCxnSpPr>
            <a:cxnSpLocks noChangeShapeType="1"/>
            <a:stCxn id="5" idx="3"/>
            <a:endCxn id="56" idx="1"/>
          </p:cNvCxnSpPr>
          <p:nvPr/>
        </p:nvCxnSpPr>
        <p:spPr bwMode="auto">
          <a:xfrm>
            <a:off x="5029200" y="2205038"/>
            <a:ext cx="711200" cy="46037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89" name="Rectangle 88"/>
          <p:cNvSpPr/>
          <p:nvPr/>
        </p:nvSpPr>
        <p:spPr>
          <a:xfrm>
            <a:off x="2514600" y="1524000"/>
            <a:ext cx="679450" cy="28733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root</a:t>
            </a:r>
          </a:p>
        </p:txBody>
      </p:sp>
      <p:cxnSp>
        <p:nvCxnSpPr>
          <p:cNvPr id="21518" name="Curved Connector 87"/>
          <p:cNvCxnSpPr>
            <a:cxnSpLocks noChangeShapeType="1"/>
            <a:stCxn id="89" idx="3"/>
            <a:endCxn id="6" idx="1"/>
          </p:cNvCxnSpPr>
          <p:nvPr/>
        </p:nvCxnSpPr>
        <p:spPr bwMode="auto">
          <a:xfrm flipV="1">
            <a:off x="3194050" y="1595438"/>
            <a:ext cx="463550" cy="72231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1519" name="TextBox 3"/>
          <p:cNvSpPr txBox="1">
            <a:spLocks noChangeArrowheads="1"/>
          </p:cNvSpPr>
          <p:nvPr/>
        </p:nvSpPr>
        <p:spPr bwMode="auto">
          <a:xfrm>
            <a:off x="5029200" y="3590925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 typeface="Tw Cen MT" pitchFamily="34" charset="0"/>
              <a:buAutoNum type="arabicPeriod"/>
            </a:pPr>
            <a:r>
              <a:rPr lang="en-US"/>
              <a:t>Remember value of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(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 = root-&gt;left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3100" y="1889125"/>
            <a:ext cx="679450" cy="28575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temp</a:t>
            </a:r>
          </a:p>
        </p:txBody>
      </p:sp>
      <p:cxnSp>
        <p:nvCxnSpPr>
          <p:cNvPr id="43" name="Curved Connector 42"/>
          <p:cNvCxnSpPr>
            <a:stCxn id="42" idx="3"/>
            <a:endCxn id="51" idx="1"/>
          </p:cNvCxnSpPr>
          <p:nvPr/>
        </p:nvCxnSpPr>
        <p:spPr>
          <a:xfrm>
            <a:off x="1352550" y="2032000"/>
            <a:ext cx="323850" cy="219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11.3</a:t>
            </a:r>
          </a:p>
        </p:txBody>
      </p:sp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Red-Black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Rudolf Bayer developed the </a:t>
            </a:r>
            <a:r>
              <a:rPr lang="en-US" i="1" smtClean="0"/>
              <a:t>Red-Black tree </a:t>
            </a:r>
            <a:r>
              <a:rPr lang="en-US" smtClean="0"/>
              <a:t>as a special case of his B-tree</a:t>
            </a:r>
          </a:p>
          <a:p>
            <a:pPr eaLnBrk="1" hangingPunct="1"/>
            <a:r>
              <a:rPr lang="en-US" smtClean="0"/>
              <a:t>Leo Guibas and Robert Sedgewick refined the concept and introduced the color convention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Trees (cont.)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029200" cy="4876800"/>
          </a:xfrm>
        </p:spPr>
        <p:txBody>
          <a:bodyPr/>
          <a:lstStyle/>
          <a:p>
            <a:pPr eaLnBrk="1" hangingPunct="1"/>
            <a:r>
              <a:rPr lang="en-US" smtClean="0"/>
              <a:t>A Red-Black tree maintains the following invariants:</a:t>
            </a:r>
          </a:p>
          <a:p>
            <a:pPr marL="97155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A node is either red or black</a:t>
            </a:r>
          </a:p>
          <a:p>
            <a:pPr marL="97155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The root is always black</a:t>
            </a:r>
          </a:p>
          <a:p>
            <a:pPr marL="97155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A red node always has black children (a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mtClean="0"/>
              <a:t> pointer is considered to refer to a black node)</a:t>
            </a:r>
          </a:p>
          <a:p>
            <a:pPr marL="971550" lvl="1" indent="-514350" eaLnBrk="1" hangingPunct="1">
              <a:buFont typeface="Tw Cen MT" pitchFamily="34" charset="0"/>
              <a:buAutoNum type="arabicPeriod"/>
            </a:pPr>
            <a:r>
              <a:rPr lang="en-US" smtClean="0"/>
              <a:t>The number of black nodes in any path from the root to a leaf is the same</a:t>
            </a:r>
          </a:p>
          <a:p>
            <a:pPr eaLnBrk="1" hangingPunct="1"/>
            <a:endParaRPr lang="en-US" smtClean="0"/>
          </a:p>
        </p:txBody>
      </p:sp>
      <p:grpSp>
        <p:nvGrpSpPr>
          <p:cNvPr id="96259" name="Group 21"/>
          <p:cNvGrpSpPr>
            <a:grpSpLocks/>
          </p:cNvGrpSpPr>
          <p:nvPr/>
        </p:nvGrpSpPr>
        <p:grpSpPr bwMode="auto">
          <a:xfrm>
            <a:off x="5759450" y="1782763"/>
            <a:ext cx="2330450" cy="3060700"/>
            <a:chOff x="5759450" y="1782233"/>
            <a:chExt cx="2330450" cy="3060700"/>
          </a:xfrm>
        </p:grpSpPr>
        <p:sp>
          <p:nvSpPr>
            <p:cNvPr id="24" name="Oval 23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96261" name="Group 17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41" name="Oval 5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2</a:t>
                </a:r>
              </a:p>
            </p:txBody>
          </p:sp>
          <p:sp>
            <p:nvSpPr>
              <p:cNvPr id="42" name="Oval 6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96262" name="Group 18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5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96263" name="Group 2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7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1</a:t>
                </a:r>
              </a:p>
            </p:txBody>
          </p:sp>
        </p:grpSp>
        <p:cxnSp>
          <p:nvCxnSpPr>
            <p:cNvPr id="30" name="Straight Connector 29"/>
            <p:cNvCxnSpPr>
              <a:stCxn id="24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4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Red-Black Trees (cont.)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254625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Height is determined by counting only black nodes</a:t>
            </a:r>
          </a:p>
          <a:p>
            <a:pPr eaLnBrk="1" hangingPunct="1">
              <a:defRPr/>
            </a:pPr>
            <a:r>
              <a:rPr lang="en-US" dirty="0" smtClean="0"/>
              <a:t>A Red-Black tree is always balanced because the root node’s left and right </a:t>
            </a:r>
            <a:r>
              <a:rPr lang="en-US" dirty="0" err="1" smtClean="0"/>
              <a:t>subtrees</a:t>
            </a:r>
            <a:r>
              <a:rPr lang="en-US" dirty="0" smtClean="0"/>
              <a:t> must be the same height</a:t>
            </a:r>
          </a:p>
          <a:p>
            <a:pPr eaLnBrk="1" hangingPunct="1">
              <a:defRPr/>
            </a:pPr>
            <a:r>
              <a:rPr lang="en-US" dirty="0"/>
              <a:t>B</a:t>
            </a:r>
            <a:r>
              <a:rPr lang="en-US" dirty="0" smtClean="0"/>
              <a:t>y </a:t>
            </a:r>
            <a:r>
              <a:rPr lang="en-US" dirty="0"/>
              <a:t>the standards of the AVL tree this tree is out of balance </a:t>
            </a:r>
            <a:r>
              <a:rPr lang="en-US" dirty="0" smtClean="0"/>
              <a:t>and would </a:t>
            </a:r>
            <a:r>
              <a:rPr lang="en-US" dirty="0"/>
              <a:t>be considered a Left-Right </a:t>
            </a:r>
            <a:r>
              <a:rPr lang="en-US" dirty="0" smtClean="0"/>
              <a:t>tree</a:t>
            </a:r>
          </a:p>
          <a:p>
            <a:pPr eaLnBrk="1" hangingPunct="1">
              <a:defRPr/>
            </a:pPr>
            <a:r>
              <a:rPr lang="en-US" dirty="0" smtClean="0"/>
              <a:t>However</a:t>
            </a:r>
            <a:r>
              <a:rPr lang="en-US" dirty="0"/>
              <a:t>, by the standards of the </a:t>
            </a:r>
            <a:r>
              <a:rPr lang="en-US" dirty="0" smtClean="0"/>
              <a:t>Red-Black tree </a:t>
            </a:r>
            <a:r>
              <a:rPr lang="en-US" dirty="0"/>
              <a:t>it is balanced, because there are two black nodes (counting the root) in any </a:t>
            </a:r>
            <a:r>
              <a:rPr lang="en-US" dirty="0" smtClean="0"/>
              <a:t>path from </a:t>
            </a:r>
            <a:r>
              <a:rPr lang="en-US" dirty="0"/>
              <a:t>the root to a </a:t>
            </a:r>
            <a:r>
              <a:rPr lang="en-US" dirty="0" smtClean="0"/>
              <a:t>leaf</a:t>
            </a:r>
          </a:p>
        </p:txBody>
      </p:sp>
      <p:grpSp>
        <p:nvGrpSpPr>
          <p:cNvPr id="97283" name="Group 21"/>
          <p:cNvGrpSpPr>
            <a:grpSpLocks/>
          </p:cNvGrpSpPr>
          <p:nvPr/>
        </p:nvGrpSpPr>
        <p:grpSpPr bwMode="auto">
          <a:xfrm>
            <a:off x="5759450" y="1782763"/>
            <a:ext cx="2330450" cy="3060700"/>
            <a:chOff x="5759450" y="1782233"/>
            <a:chExt cx="2330450" cy="3060700"/>
          </a:xfrm>
        </p:grpSpPr>
        <p:sp>
          <p:nvSpPr>
            <p:cNvPr id="5" name="Oval 4"/>
            <p:cNvSpPr/>
            <p:nvPr/>
          </p:nvSpPr>
          <p:spPr>
            <a:xfrm>
              <a:off x="6978650" y="1782233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</a:t>
              </a:r>
            </a:p>
          </p:txBody>
        </p:sp>
        <p:grpSp>
          <p:nvGrpSpPr>
            <p:cNvPr id="97285" name="Group 17"/>
            <p:cNvGrpSpPr>
              <a:grpSpLocks/>
            </p:cNvGrpSpPr>
            <p:nvPr/>
          </p:nvGrpSpPr>
          <p:grpSpPr bwMode="auto">
            <a:xfrm>
              <a:off x="6369050" y="2624666"/>
              <a:ext cx="1676400" cy="533400"/>
              <a:chOff x="6324600" y="2286000"/>
              <a:chExt cx="1676400" cy="533400"/>
            </a:xfrm>
          </p:grpSpPr>
          <p:sp>
            <p:nvSpPr>
              <p:cNvPr id="19" name="Oval 5"/>
              <p:cNvSpPr/>
              <p:nvPr/>
            </p:nvSpPr>
            <p:spPr>
              <a:xfrm>
                <a:off x="6324600" y="2286529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2</a:t>
                </a:r>
              </a:p>
            </p:txBody>
          </p:sp>
          <p:sp>
            <p:nvSpPr>
              <p:cNvPr id="20" name="Oval 6"/>
              <p:cNvSpPr/>
              <p:nvPr/>
            </p:nvSpPr>
            <p:spPr>
              <a:xfrm>
                <a:off x="7467600" y="2286529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14</a:t>
                </a:r>
              </a:p>
            </p:txBody>
          </p:sp>
        </p:grpSp>
        <p:grpSp>
          <p:nvGrpSpPr>
            <p:cNvPr id="97286" name="Group 18"/>
            <p:cNvGrpSpPr>
              <a:grpSpLocks/>
            </p:cNvGrpSpPr>
            <p:nvPr/>
          </p:nvGrpSpPr>
          <p:grpSpPr bwMode="auto">
            <a:xfrm>
              <a:off x="6451600" y="4309533"/>
              <a:ext cx="1638300" cy="533400"/>
              <a:chOff x="6426200" y="4000500"/>
              <a:chExt cx="1638300" cy="5334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4262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5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31100" y="4000500"/>
                <a:ext cx="533400" cy="5334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8</a:t>
                </a:r>
              </a:p>
            </p:txBody>
          </p:sp>
        </p:grpSp>
        <p:grpSp>
          <p:nvGrpSpPr>
            <p:cNvPr id="97287" name="Group 2"/>
            <p:cNvGrpSpPr>
              <a:grpSpLocks/>
            </p:cNvGrpSpPr>
            <p:nvPr/>
          </p:nvGrpSpPr>
          <p:grpSpPr bwMode="auto">
            <a:xfrm>
              <a:off x="5759450" y="3467099"/>
              <a:ext cx="1752600" cy="533400"/>
              <a:chOff x="5715000" y="3124200"/>
              <a:chExt cx="1752600" cy="5334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9342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7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15000" y="3123671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1</a:t>
                </a:r>
              </a:p>
            </p:txBody>
          </p:sp>
        </p:grp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H="1">
              <a:off x="6635750" y="2237845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5"/>
            </p:cNvCxnSpPr>
            <p:nvPr/>
          </p:nvCxnSpPr>
          <p:spPr>
            <a:xfrm>
              <a:off x="7434263" y="2237845"/>
              <a:ext cx="3444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026150" y="3079220"/>
              <a:ext cx="42068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24663" y="3079220"/>
              <a:ext cx="42068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18300" y="3922183"/>
              <a:ext cx="338138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34263" y="3922183"/>
              <a:ext cx="388937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Insertion into a Red-Black Tree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algorithm follows the same recursive search process used for all binary search trees to reach the insertion point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a leaf position is found, the new item is inserted and initially given the color red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parent is black, we are done; otherwise there is some rearranging to do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We introduce three situations ("cases") that may occur when a node is inserted; more than one can occur after an insertion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99331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4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60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red, and its sibling is also red, they can both be changed to black, and the grandparent to red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101379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4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red, and its sibling is also red, they can both be changed to black, and the grandparent to red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102403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8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root can be changed to black and still maintain invariant 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103427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32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root can be changed to black and still maintain invariant 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Algorithm for Rotation (cont.)</a:t>
            </a:r>
          </a:p>
        </p:txBody>
      </p:sp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3657600" y="1422400"/>
            <a:ext cx="1600200" cy="1219200"/>
            <a:chOff x="1752600" y="1828800"/>
            <a:chExt cx="1600200" cy="1219200"/>
          </a:xfrm>
        </p:grpSpPr>
        <p:sp>
          <p:nvSpPr>
            <p:cNvPr id="3" name="Rectangle 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20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2531" name="Group 46"/>
          <p:cNvGrpSpPr>
            <a:grpSpLocks/>
          </p:cNvGrpSpPr>
          <p:nvPr/>
        </p:nvGrpSpPr>
        <p:grpSpPr bwMode="auto">
          <a:xfrm>
            <a:off x="1676400" y="2060575"/>
            <a:ext cx="1600200" cy="1219200"/>
            <a:chOff x="1752600" y="1828800"/>
            <a:chExt cx="1600200" cy="1219200"/>
          </a:xfrm>
        </p:grpSpPr>
        <p:sp>
          <p:nvSpPr>
            <p:cNvPr id="48" name="Rectangle 4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10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2532" name="Group 51"/>
          <p:cNvGrpSpPr>
            <a:grpSpLocks/>
          </p:cNvGrpSpPr>
          <p:nvPr/>
        </p:nvGrpSpPr>
        <p:grpSpPr bwMode="auto">
          <a:xfrm>
            <a:off x="5740400" y="2060575"/>
            <a:ext cx="1600200" cy="1219200"/>
            <a:chOff x="1752600" y="1828800"/>
            <a:chExt cx="1600200" cy="1219200"/>
          </a:xfrm>
        </p:grpSpPr>
        <p:sp>
          <p:nvSpPr>
            <p:cNvPr id="53" name="Rectangle 5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40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2533" name="Group 56"/>
          <p:cNvGrpSpPr>
            <a:grpSpLocks/>
          </p:cNvGrpSpPr>
          <p:nvPr/>
        </p:nvGrpSpPr>
        <p:grpSpPr bwMode="auto">
          <a:xfrm>
            <a:off x="355600" y="3476625"/>
            <a:ext cx="1600200" cy="1219200"/>
            <a:chOff x="1752600" y="1828800"/>
            <a:chExt cx="1600200" cy="1219200"/>
          </a:xfrm>
        </p:grpSpPr>
        <p:sp>
          <p:nvSpPr>
            <p:cNvPr id="58" name="Rectangle 5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2534" name="Group 61"/>
          <p:cNvGrpSpPr>
            <a:grpSpLocks/>
          </p:cNvGrpSpPr>
          <p:nvPr/>
        </p:nvGrpSpPr>
        <p:grpSpPr bwMode="auto">
          <a:xfrm>
            <a:off x="3009900" y="3476625"/>
            <a:ext cx="1600200" cy="1219200"/>
            <a:chOff x="1752600" y="1828800"/>
            <a:chExt cx="1600200" cy="1219200"/>
          </a:xfrm>
        </p:grpSpPr>
        <p:sp>
          <p:nvSpPr>
            <p:cNvPr id="63" name="Rectangle 62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15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2535" name="Group 66"/>
          <p:cNvGrpSpPr>
            <a:grpSpLocks/>
          </p:cNvGrpSpPr>
          <p:nvPr/>
        </p:nvGrpSpPr>
        <p:grpSpPr bwMode="auto">
          <a:xfrm>
            <a:off x="1676400" y="4953000"/>
            <a:ext cx="1600200" cy="1219200"/>
            <a:chOff x="1752600" y="1828800"/>
            <a:chExt cx="1600200" cy="1219200"/>
          </a:xfrm>
        </p:grpSpPr>
        <p:sp>
          <p:nvSpPr>
            <p:cNvPr id="68" name="Rectangle 67"/>
            <p:cNvSpPr/>
            <p:nvPr/>
          </p:nvSpPr>
          <p:spPr>
            <a:xfrm>
              <a:off x="1752600" y="2209800"/>
              <a:ext cx="1600200" cy="838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      = left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right =</a:t>
              </a:r>
            </a:p>
            <a:p>
              <a:pPr>
                <a:defRPr/>
              </a:pP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data  = 7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641600" y="2533650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314575"/>
              <a:ext cx="482600" cy="19050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NULL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2600" y="1828800"/>
              <a:ext cx="1600200" cy="381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err="1">
                  <a:latin typeface="Courier New" pitchFamily="49" charset="0"/>
                  <a:cs typeface="Courier New" pitchFamily="49" charset="0"/>
                </a:rPr>
                <a:t>BTNode</a:t>
              </a:r>
              <a:endParaRPr lang="en-US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11" name="Curved Connector 10"/>
          <p:cNvCxnSpPr>
            <a:cxnSpLocks noChangeShapeType="1"/>
            <a:stCxn id="8" idx="1"/>
            <a:endCxn id="51" idx="3"/>
          </p:cNvCxnSpPr>
          <p:nvPr/>
        </p:nvCxnSpPr>
        <p:spPr bwMode="auto">
          <a:xfrm rot="10800000" flipV="1">
            <a:off x="3276600" y="2003425"/>
            <a:ext cx="457200" cy="247650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78" name="Curved Connector 77"/>
          <p:cNvCxnSpPr>
            <a:stCxn id="50" idx="1"/>
            <a:endCxn id="61" idx="0"/>
          </p:cNvCxnSpPr>
          <p:nvPr/>
        </p:nvCxnSpPr>
        <p:spPr>
          <a:xfrm rot="10800000" flipV="1">
            <a:off x="1155700" y="2641600"/>
            <a:ext cx="596900" cy="8350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3"/>
            <a:endCxn id="71" idx="0"/>
          </p:cNvCxnSpPr>
          <p:nvPr/>
        </p:nvCxnSpPr>
        <p:spPr>
          <a:xfrm>
            <a:off x="1727200" y="4276725"/>
            <a:ext cx="749300" cy="67627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49" idx="3"/>
            <a:endCxn id="66" idx="0"/>
          </p:cNvCxnSpPr>
          <p:nvPr/>
        </p:nvCxnSpPr>
        <p:spPr>
          <a:xfrm>
            <a:off x="3048000" y="2860675"/>
            <a:ext cx="762000" cy="6159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0" name="Curved Connector 83"/>
          <p:cNvCxnSpPr>
            <a:cxnSpLocks noChangeShapeType="1"/>
            <a:stCxn id="5" idx="3"/>
            <a:endCxn id="56" idx="1"/>
          </p:cNvCxnSpPr>
          <p:nvPr/>
        </p:nvCxnSpPr>
        <p:spPr bwMode="auto">
          <a:xfrm>
            <a:off x="5029200" y="2222500"/>
            <a:ext cx="711200" cy="28575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89" name="Rectangle 88"/>
          <p:cNvSpPr/>
          <p:nvPr/>
        </p:nvSpPr>
        <p:spPr>
          <a:xfrm>
            <a:off x="2514600" y="1447800"/>
            <a:ext cx="679450" cy="28733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root</a:t>
            </a:r>
          </a:p>
        </p:txBody>
      </p:sp>
      <p:cxnSp>
        <p:nvCxnSpPr>
          <p:cNvPr id="22542" name="Curved Connector 87"/>
          <p:cNvCxnSpPr>
            <a:cxnSpLocks noChangeShapeType="1"/>
            <a:stCxn id="89" idx="3"/>
            <a:endCxn id="6" idx="1"/>
          </p:cNvCxnSpPr>
          <p:nvPr/>
        </p:nvCxnSpPr>
        <p:spPr bwMode="auto">
          <a:xfrm>
            <a:off x="3194050" y="1592263"/>
            <a:ext cx="463550" cy="20637"/>
          </a:xfrm>
          <a:prstGeom prst="curvedConnector3">
            <a:avLst>
              <a:gd name="adj1" fmla="val 50000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2543" name="TextBox 3"/>
          <p:cNvSpPr txBox="1">
            <a:spLocks noChangeArrowheads="1"/>
          </p:cNvSpPr>
          <p:nvPr/>
        </p:nvSpPr>
        <p:spPr bwMode="auto">
          <a:xfrm>
            <a:off x="5029200" y="3590925"/>
            <a:ext cx="3962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buFontTx/>
              <a:buAutoNum type="arabicPeriod"/>
            </a:pPr>
            <a:r>
              <a:rPr lang="en-US"/>
              <a:t>Remember value of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(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temp = root-&gt;left</a:t>
            </a:r>
            <a:r>
              <a:rPr lang="en-US"/>
              <a:t>)</a:t>
            </a:r>
          </a:p>
          <a:p>
            <a:pPr marL="342900" lvl="1" indent="-342900">
              <a:buFontTx/>
              <a:buAutoNum type="arabicPeriod"/>
            </a:pPr>
            <a:r>
              <a:rPr lang="en-US"/>
              <a:t>Set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root-&gt;left</a:t>
            </a:r>
            <a:r>
              <a:rPr lang="en-US"/>
              <a:t> to value of </a:t>
            </a:r>
            <a:br>
              <a:rPr lang="en-US"/>
            </a:br>
            <a:r>
              <a:rPr lang="en-US" sz="1600">
                <a:latin typeface="Courier New" pitchFamily="49" charset="0"/>
                <a:cs typeface="Courier New" pitchFamily="49" charset="0"/>
              </a:rPr>
              <a:t>temp-&gt;right</a:t>
            </a:r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pPr marL="342900" lvl="1" indent="-342900">
              <a:buFontTx/>
              <a:buAutoNum type="arabicPeriod"/>
            </a:pPr>
            <a:endParaRPr lang="en-US"/>
          </a:p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3100" y="1889125"/>
            <a:ext cx="679450" cy="28575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temp</a:t>
            </a:r>
          </a:p>
        </p:txBody>
      </p:sp>
      <p:cxnSp>
        <p:nvCxnSpPr>
          <p:cNvPr id="43" name="Curved Connector 42"/>
          <p:cNvCxnSpPr>
            <a:stCxn id="42" idx="3"/>
            <a:endCxn id="51" idx="1"/>
          </p:cNvCxnSpPr>
          <p:nvPr/>
        </p:nvCxnSpPr>
        <p:spPr>
          <a:xfrm>
            <a:off x="1352550" y="2032000"/>
            <a:ext cx="323850" cy="219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cxnSpLocks noChangeShapeType="1"/>
            <a:stCxn id="8" idx="1"/>
            <a:endCxn id="66" idx="0"/>
          </p:cNvCxnSpPr>
          <p:nvPr/>
        </p:nvCxnSpPr>
        <p:spPr bwMode="auto">
          <a:xfrm rot="10800000" flipH="1" flipV="1">
            <a:off x="3733800" y="2003425"/>
            <a:ext cx="76200" cy="1473200"/>
          </a:xfrm>
          <a:prstGeom prst="curvedConnector4">
            <a:avLst>
              <a:gd name="adj1" fmla="val -300000"/>
              <a:gd name="adj2" fmla="val 53231"/>
            </a:avLst>
          </a:prstGeom>
          <a:noFill/>
          <a:ln w="10000" algn="ctr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grpSp>
        <p:nvGrpSpPr>
          <p:cNvPr id="104451" name="Group 5"/>
          <p:cNvGrpSpPr>
            <a:grpSpLocks/>
          </p:cNvGrpSpPr>
          <p:nvPr/>
        </p:nvGrpSpPr>
        <p:grpSpPr bwMode="auto">
          <a:xfrm>
            <a:off x="1468438" y="2546350"/>
            <a:ext cx="1676400" cy="533400"/>
            <a:chOff x="6324600" y="2286000"/>
            <a:chExt cx="1676400" cy="533400"/>
          </a:xfrm>
        </p:grpSpPr>
        <p:sp>
          <p:nvSpPr>
            <p:cNvPr id="7" name="Oval 6"/>
            <p:cNvSpPr/>
            <p:nvPr/>
          </p:nvSpPr>
          <p:spPr>
            <a:xfrm>
              <a:off x="6324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10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467600" y="2286000"/>
              <a:ext cx="533400" cy="5334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30</a:t>
              </a:r>
            </a:p>
          </p:txBody>
        </p:sp>
      </p:grpSp>
      <p:cxnSp>
        <p:nvCxnSpPr>
          <p:cNvPr id="15" name="Straight Connector 14"/>
          <p:cNvCxnSpPr>
            <a:stCxn id="5" idx="3"/>
          </p:cNvCxnSpPr>
          <p:nvPr/>
        </p:nvCxnSpPr>
        <p:spPr>
          <a:xfrm flipH="1">
            <a:off x="1735138" y="2159000"/>
            <a:ext cx="420687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6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400" y="4572000"/>
            <a:ext cx="211613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Balanced tree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7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03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 (with no sibling), it can be changed to black, and the grandparent to 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7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 (with no sibling), it can be changed to black, and the grandparent to 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551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There is one black node on the right and none on the left, which violates invariant 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144838" y="34274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4" name="Straight Connector 3"/>
          <p:cNvCxnSpPr>
            <a:endCxn id="21" idx="0"/>
          </p:cNvCxnSpPr>
          <p:nvPr/>
        </p:nvCxnSpPr>
        <p:spPr>
          <a:xfrm>
            <a:off x="3065463" y="3001963"/>
            <a:ext cx="346075" cy="425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5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left around the grandparent to correct this</a:t>
            </a:r>
          </a:p>
        </p:txBody>
      </p:sp>
      <p:sp>
        <p:nvSpPr>
          <p:cNvPr id="10" name="Curved Up Arrow 9"/>
          <p:cNvSpPr/>
          <p:nvPr/>
        </p:nvSpPr>
        <p:spPr>
          <a:xfrm rot="10800000">
            <a:off x="1828800" y="1524000"/>
            <a:ext cx="1049338" cy="446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44638" y="25717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cxnSp>
        <p:nvCxnSpPr>
          <p:cNvPr id="4" name="Straight Connector 3"/>
          <p:cNvCxnSpPr>
            <a:stCxn id="5" idx="3"/>
            <a:endCxn id="21" idx="0"/>
          </p:cNvCxnSpPr>
          <p:nvPr/>
        </p:nvCxnSpPr>
        <p:spPr>
          <a:xfrm flipH="1">
            <a:off x="1811338" y="2159000"/>
            <a:ext cx="344487" cy="41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599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Rotate left around the grandparent to correct this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35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44638" y="25717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cxnSp>
        <p:nvCxnSpPr>
          <p:cNvPr id="4" name="Straight Connector 3"/>
          <p:cNvCxnSpPr>
            <a:stCxn id="5" idx="3"/>
            <a:endCxn id="21" idx="0"/>
          </p:cNvCxnSpPr>
          <p:nvPr/>
        </p:nvCxnSpPr>
        <p:spPr>
          <a:xfrm flipH="1">
            <a:off x="1811338" y="2159000"/>
            <a:ext cx="344487" cy="41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623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4572000"/>
            <a:ext cx="211613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Balanced tree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5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red node always has black children (a 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/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Insertion into a Red-Black Tree (cont.)</a:t>
            </a:r>
          </a:p>
        </p:txBody>
      </p:sp>
      <p:sp>
        <p:nvSpPr>
          <p:cNvPr id="5" name="Oval 4"/>
          <p:cNvSpPr/>
          <p:nvPr/>
        </p:nvSpPr>
        <p:spPr>
          <a:xfrm>
            <a:off x="2078038" y="1703388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20</a:t>
            </a:r>
          </a:p>
        </p:txBody>
      </p:sp>
      <p:sp>
        <p:nvSpPr>
          <p:cNvPr id="8" name="Oval 7"/>
          <p:cNvSpPr/>
          <p:nvPr/>
        </p:nvSpPr>
        <p:spPr>
          <a:xfrm>
            <a:off x="2611438" y="254635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30</a:t>
            </a:r>
          </a:p>
        </p:txBody>
      </p:sp>
      <p:cxnSp>
        <p:nvCxnSpPr>
          <p:cNvPr id="16" name="Straight Connector 15"/>
          <p:cNvCxnSpPr>
            <a:stCxn id="5" idx="5"/>
          </p:cNvCxnSpPr>
          <p:nvPr/>
        </p:nvCxnSpPr>
        <p:spPr>
          <a:xfrm>
            <a:off x="2532063" y="2159000"/>
            <a:ext cx="346075" cy="387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78038" y="33528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25</a:t>
            </a:r>
          </a:p>
        </p:txBody>
      </p:sp>
      <p:cxnSp>
        <p:nvCxnSpPr>
          <p:cNvPr id="4" name="Straight Connector 3"/>
          <p:cNvCxnSpPr>
            <a:stCxn id="8" idx="3"/>
            <a:endCxn id="21" idx="0"/>
          </p:cNvCxnSpPr>
          <p:nvPr/>
        </p:nvCxnSpPr>
        <p:spPr>
          <a:xfrm flipH="1">
            <a:off x="2344738" y="3001963"/>
            <a:ext cx="344487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71" name="Rectangle 21"/>
          <p:cNvSpPr>
            <a:spLocks noChangeArrowheads="1"/>
          </p:cNvSpPr>
          <p:nvPr/>
        </p:nvSpPr>
        <p:spPr bwMode="auto">
          <a:xfrm>
            <a:off x="4572000" y="1398588"/>
            <a:ext cx="4191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Invariants: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A node is either red or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root is always black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>
                <a:solidFill>
                  <a:srgbClr val="FF0000"/>
                </a:solidFill>
              </a:rPr>
              <a:t>A red node always has black children (a </a:t>
            </a:r>
            <a:r>
              <a:rPr lang="en-US" sz="200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>
                <a:solidFill>
                  <a:srgbClr val="FF0000"/>
                </a:solidFill>
              </a:rPr>
              <a:t> pointer is considered to refer to a black node)</a:t>
            </a:r>
          </a:p>
          <a:p>
            <a:pPr marL="971550" lvl="1" indent="-514350">
              <a:buFont typeface="Tw Cen MT" pitchFamily="34" charset="0"/>
              <a:buAutoNum type="arabicPeriod"/>
            </a:pPr>
            <a:r>
              <a:rPr lang="en-US"/>
              <a:t>The number of black nodes in any path from the root to a leaf is the same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5720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If a parent is red (with no sibling), it can be changed to black, and the grandparent to red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1398588"/>
            <a:ext cx="1354138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51181</TotalTime>
  <Words>13337</Words>
  <Application>Microsoft Office PowerPoint</Application>
  <PresentationFormat>On-screen Show (4:3)</PresentationFormat>
  <Paragraphs>3320</Paragraphs>
  <Slides>314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314</vt:i4>
      </vt:variant>
    </vt:vector>
  </HeadingPairs>
  <TitlesOfParts>
    <vt:vector size="315" baseType="lpstr">
      <vt:lpstr>Median</vt:lpstr>
      <vt:lpstr>Self-Balancing Search Trees</vt:lpstr>
      <vt:lpstr>Chapter Objectives</vt:lpstr>
      <vt:lpstr>Self-Balancing Search Trees</vt:lpstr>
      <vt:lpstr>Tree Balance and Rotation</vt:lpstr>
      <vt:lpstr>Why Balance is Important</vt:lpstr>
      <vt:lpstr>Rotation</vt:lpstr>
      <vt:lpstr>Algorithm for Rotation</vt:lpstr>
      <vt:lpstr>Algorithm for Rotation (cont.)</vt:lpstr>
      <vt:lpstr>Algorithm for Rotation (cont.)</vt:lpstr>
      <vt:lpstr>Algorithm for Rotation (cont.)</vt:lpstr>
      <vt:lpstr>Algorithm for Rotation (cont.)</vt:lpstr>
      <vt:lpstr>Algorithm for Rotation (cont.)</vt:lpstr>
      <vt:lpstr>Implementing Rotation</vt:lpstr>
      <vt:lpstr>Implementing Rotation (cont.)</vt:lpstr>
      <vt:lpstr>AVL Trees</vt:lpstr>
      <vt:lpstr>AVL Trees</vt:lpstr>
      <vt:lpstr>Balancing a Left-Left Tree</vt:lpstr>
      <vt:lpstr>Balancing a Left-Left Tree (cont.)</vt:lpstr>
      <vt:lpstr>Balancing a Left-Left Tree (cont.)</vt:lpstr>
      <vt:lpstr>Balancing a Left-Left Tree (cont.)</vt:lpstr>
      <vt:lpstr>Balancing a Left-Left Tree (cont.)</vt:lpstr>
      <vt:lpstr>Balancing a Left-Left Tree (cont.)</vt:lpstr>
      <vt:lpstr>Balancing a Left-Left Tree (cont.)</vt:lpstr>
      <vt:lpstr>Balancing a Left-Right Tree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Balancing a Left-Right Tree (cont.)</vt:lpstr>
      <vt:lpstr>Four Kinds of Critically Unbalanced Trees</vt:lpstr>
      <vt:lpstr>AVL Tree Example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AVL Tree Example (cont.)</vt:lpstr>
      <vt:lpstr>Implementing an AVL Tree</vt:lpstr>
      <vt:lpstr>Implementing an AVL Tree (cont.)</vt:lpstr>
      <vt:lpstr>The AVLNode Class</vt:lpstr>
      <vt:lpstr>Inserting into an AVL Tree</vt:lpstr>
      <vt:lpstr>Inserting into an AVL Tree (cont.)</vt:lpstr>
      <vt:lpstr>Recursive insert Function</vt:lpstr>
      <vt:lpstr>Recursive insert Function (cont.)</vt:lpstr>
      <vt:lpstr>Recursive insert Function (cont.)</vt:lpstr>
      <vt:lpstr>Recursive insert Function (cont.)</vt:lpstr>
      <vt:lpstr>Initial Algorithm for rebalance_left</vt:lpstr>
      <vt:lpstr>Effect of Rotations on Balance</vt:lpstr>
      <vt:lpstr>Effect of Rotations on Balance (cont.)</vt:lpstr>
      <vt:lpstr>Effect of Rotations on Balance (cont.)</vt:lpstr>
      <vt:lpstr>Revised Algorithm for rebalance_left</vt:lpstr>
      <vt:lpstr>Revised Algorithm for rebalance_left (cont.)</vt:lpstr>
      <vt:lpstr>Function rebalance_left</vt:lpstr>
      <vt:lpstr>Removal from an AVL Tree</vt:lpstr>
      <vt:lpstr>Removal from an AVL Tree (cont.)</vt:lpstr>
      <vt:lpstr>Performance of the AVL Tree</vt:lpstr>
      <vt:lpstr>Red-Black Trees</vt:lpstr>
      <vt:lpstr>Red-Black Trees</vt:lpstr>
      <vt:lpstr>Red-Black Trees (cont.)</vt:lpstr>
      <vt:lpstr>Red-Black Trees (cont.)</vt:lpstr>
      <vt:lpstr>Insertion into a Red-Black Tree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Insertion into a Red-Black Tree (cont.)</vt:lpstr>
      <vt:lpstr> Red-Black Tree Example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Red-Black Tree Example (cont.)</vt:lpstr>
      <vt:lpstr>Implementation of a Red-Black Tree Class</vt:lpstr>
      <vt:lpstr>Implementation of a Red-Black Tree Class (cont.)</vt:lpstr>
      <vt:lpstr>Algorithm for Red-Black Tree Insertion</vt:lpstr>
      <vt:lpstr>Algorithm for Red-Black Tree Insertion (cont.)</vt:lpstr>
      <vt:lpstr>The insert Starter Function</vt:lpstr>
      <vt:lpstr>The Recursive insert Function</vt:lpstr>
      <vt:lpstr>The Function is_red</vt:lpstr>
      <vt:lpstr>The Function set_red</vt:lpstr>
      <vt:lpstr>Removal from a Red-Black Tree</vt:lpstr>
      <vt:lpstr>Performance of a Red-Black Tree</vt:lpstr>
      <vt:lpstr>Red-Black Trees vs. AVL Trees</vt:lpstr>
      <vt:lpstr>2-3 Trees </vt:lpstr>
      <vt:lpstr>2-3 Trees</vt:lpstr>
      <vt:lpstr>2-3 Trees (cont.)</vt:lpstr>
      <vt:lpstr>Searching a 2-3 Tree</vt:lpstr>
      <vt:lpstr>Searching a 2-3 Tree (cont.)</vt:lpstr>
      <vt:lpstr>Searching a 2-3 Tree (cont.)</vt:lpstr>
      <vt:lpstr>Searching a 2-3 Tree (cont.)</vt:lpstr>
      <vt:lpstr>Searching a 2-3 Tree (cont.)</vt:lpstr>
      <vt:lpstr>Searching a 2-3 Tree (cont.)</vt:lpstr>
      <vt:lpstr>Searching a 2-3 Tree (cont.)</vt:lpstr>
      <vt:lpstr>Inserting an Item into a 2-3 Tree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Inserting an Item into a 2-3 Tree (cont.)</vt:lpstr>
      <vt:lpstr>Algorithm for Insertion into a 2-3 Tree</vt:lpstr>
      <vt:lpstr>Algorithm for Insertion into a 2-3 Tree (cont.)</vt:lpstr>
      <vt:lpstr>Insertion Example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Insertion Example (cont.)</vt:lpstr>
      <vt:lpstr>Analysis of 2-3 Trees and Comparison with Balanced Binary Trees</vt:lpstr>
      <vt:lpstr>Removal from a 2-3 Tree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Removal from a 2-3 Tree (cont.)</vt:lpstr>
      <vt:lpstr>2-3-4 Trees and B-Trees</vt:lpstr>
      <vt:lpstr>B-Trees and 2-3-4 Trees</vt:lpstr>
      <vt:lpstr>2-3-4 Trees</vt:lpstr>
      <vt:lpstr>2-3-4 Tree Example</vt:lpstr>
      <vt:lpstr>2-3-4 Trees (cont.)</vt:lpstr>
      <vt:lpstr>Insertion into a 2-3-4 Tree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Insertion into a 2-3-4 Tree (cont.)</vt:lpstr>
      <vt:lpstr>Implementation of the Two_Three_Four_Tree Class</vt:lpstr>
      <vt:lpstr>Implementation of the Two_Three_Four_Tree Class (cont.)</vt:lpstr>
      <vt:lpstr>Algorithm for Insertion into a 2-3-4 Tree</vt:lpstr>
      <vt:lpstr>Algorithm for Insertion into a 2-3-4 Tree (cont.)</vt:lpstr>
      <vt:lpstr>The insert Starter Function</vt:lpstr>
      <vt:lpstr>Recursive insert Function</vt:lpstr>
      <vt:lpstr>The split-node Function</vt:lpstr>
      <vt:lpstr>The split_node Function</vt:lpstr>
      <vt:lpstr>Recursive insert-into-node Function</vt:lpstr>
      <vt:lpstr>Relating 2-3-4 Trees to Red-Black Trees</vt:lpstr>
      <vt:lpstr>Temporary color-change slide</vt:lpstr>
      <vt:lpstr>Relating 2-3-4 Trees to Red-Black Trees (cont.)</vt:lpstr>
      <vt:lpstr>Relating 2-3-4 Trees to Red-Black Trees (cont.)</vt:lpstr>
      <vt:lpstr>Relating 2-3-4 Trees to Red-Black Trees (cont.)</vt:lpstr>
      <vt:lpstr>Relating 2-3-4 Trees to Red-Black Trees (cont.)</vt:lpstr>
      <vt:lpstr>B-Trees</vt:lpstr>
      <vt:lpstr>B-Trees (cont.)</vt:lpstr>
      <vt:lpstr>B-Trees (cont.)</vt:lpstr>
      <vt:lpstr>B-Trees (cont.)</vt:lpstr>
      <vt:lpstr>B-Trees (cont.)</vt:lpstr>
      <vt:lpstr>B-Trees (cont.)</vt:lpstr>
      <vt:lpstr>B-Trees (cont.)</vt:lpstr>
      <vt:lpstr>B-Trees (cont.)</vt:lpstr>
      <vt:lpstr>B-Trees (cont.)</vt:lpstr>
      <vt:lpstr>B-Trees (cont.)</vt:lpstr>
      <vt:lpstr>B-Trees (cont.)</vt:lpstr>
      <vt:lpstr>B-Tree Insertion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B-Tree Insertion (cont.)</vt:lpstr>
      <vt:lpstr>Implementing the B-Tree</vt:lpstr>
      <vt:lpstr>Implementing the B-Tree (cont.)</vt:lpstr>
      <vt:lpstr>Implementing the B-Tree (cont.)</vt:lpstr>
      <vt:lpstr>Algorithm for Insertion into a B-Tree</vt:lpstr>
      <vt:lpstr>Algorithm for Insertion into a B-Tree (cont.)</vt:lpstr>
      <vt:lpstr>Code for the insert Function</vt:lpstr>
      <vt:lpstr>The split_node Function</vt:lpstr>
      <vt:lpstr>The split_node Function (cont.)</vt:lpstr>
      <vt:lpstr>Removal from a B-Tree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Removal from a B-Tree (cont.)</vt:lpstr>
      <vt:lpstr>B+ Trees</vt:lpstr>
      <vt:lpstr>B+ Trees (cont.)</vt:lpstr>
      <vt:lpstr>B+ Trees (cont.)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Self-Balancing Search Trees</dc:title>
  <dc:creator>Philip King</dc:creator>
  <cp:lastModifiedBy>Robert</cp:lastModifiedBy>
  <cp:revision>266</cp:revision>
  <dcterms:created xsi:type="dcterms:W3CDTF">2004-06-18T19:37:03Z</dcterms:created>
  <dcterms:modified xsi:type="dcterms:W3CDTF">2014-12-13T00:50:44Z</dcterms:modified>
</cp:coreProperties>
</file>